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9"/>
  </p:notesMasterIdLst>
  <p:sldIdLst>
    <p:sldId id="257" r:id="rId2"/>
    <p:sldId id="391" r:id="rId3"/>
    <p:sldId id="259" r:id="rId4"/>
    <p:sldId id="260" r:id="rId5"/>
    <p:sldId id="261" r:id="rId6"/>
    <p:sldId id="262" r:id="rId7"/>
    <p:sldId id="263" r:id="rId8"/>
    <p:sldId id="275" r:id="rId9"/>
    <p:sldId id="420" r:id="rId10"/>
    <p:sldId id="427" r:id="rId11"/>
    <p:sldId id="422" r:id="rId12"/>
    <p:sldId id="423" r:id="rId13"/>
    <p:sldId id="424" r:id="rId14"/>
    <p:sldId id="270" r:id="rId15"/>
    <p:sldId id="271" r:id="rId16"/>
    <p:sldId id="425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412" r:id="rId31"/>
    <p:sldId id="288" r:id="rId32"/>
    <p:sldId id="289" r:id="rId33"/>
    <p:sldId id="290" r:id="rId34"/>
    <p:sldId id="413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82" r:id="rId50"/>
    <p:sldId id="383" r:id="rId51"/>
    <p:sldId id="384" r:id="rId52"/>
    <p:sldId id="385" r:id="rId53"/>
    <p:sldId id="386" r:id="rId54"/>
    <p:sldId id="387" r:id="rId55"/>
    <p:sldId id="426" r:id="rId56"/>
    <p:sldId id="389" r:id="rId57"/>
    <p:sldId id="390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30" r:id="rId72"/>
    <p:sldId id="331" r:id="rId73"/>
    <p:sldId id="332" r:id="rId74"/>
    <p:sldId id="335" r:id="rId75"/>
    <p:sldId id="336" r:id="rId76"/>
    <p:sldId id="337" r:id="rId77"/>
    <p:sldId id="340" r:id="rId78"/>
    <p:sldId id="341" r:id="rId79"/>
    <p:sldId id="342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3" r:id="rId89"/>
    <p:sldId id="354" r:id="rId90"/>
    <p:sldId id="355" r:id="rId91"/>
    <p:sldId id="356" r:id="rId92"/>
    <p:sldId id="357" r:id="rId93"/>
    <p:sldId id="414" r:id="rId94"/>
    <p:sldId id="415" r:id="rId95"/>
    <p:sldId id="416" r:id="rId96"/>
    <p:sldId id="417" r:id="rId97"/>
    <p:sldId id="418" r:id="rId98"/>
    <p:sldId id="361" r:id="rId99"/>
    <p:sldId id="362" r:id="rId100"/>
    <p:sldId id="397" r:id="rId101"/>
    <p:sldId id="396" r:id="rId102"/>
    <p:sldId id="398" r:id="rId103"/>
    <p:sldId id="399" r:id="rId104"/>
    <p:sldId id="400" r:id="rId105"/>
    <p:sldId id="401" r:id="rId106"/>
    <p:sldId id="402" r:id="rId107"/>
    <p:sldId id="403" r:id="rId108"/>
    <p:sldId id="404" r:id="rId109"/>
    <p:sldId id="407" r:id="rId110"/>
    <p:sldId id="408" r:id="rId111"/>
    <p:sldId id="409" r:id="rId112"/>
    <p:sldId id="405" r:id="rId113"/>
    <p:sldId id="410" r:id="rId114"/>
    <p:sldId id="419" r:id="rId115"/>
    <p:sldId id="377" r:id="rId116"/>
    <p:sldId id="378" r:id="rId117"/>
    <p:sldId id="376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0" y="1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5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B39AF-C997-4B8D-870C-F0B97CE0814F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45CFB-0FEF-4C4C-8D41-4C2A3E2182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588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9935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68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729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930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909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E0118-0D85-490A-A622-81680C128449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27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프로젝트 목적</a:t>
            </a:r>
            <a:endParaRPr lang="en-US" altLang="ko-KR" b="1" dirty="0">
              <a:solidFill>
                <a:srgbClr val="113947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b="1" dirty="0">
                <a:solidFill>
                  <a:srgbClr val="113947"/>
                </a:solidFill>
              </a:rPr>
              <a:t>GUI</a:t>
            </a:r>
            <a:r>
              <a:rPr lang="ko-KR" altLang="en-US" b="1" dirty="0">
                <a:solidFill>
                  <a:srgbClr val="113947"/>
                </a:solidFill>
              </a:rPr>
              <a:t> 기반으로 은행 입출금 시스템을 재구축한다</a:t>
            </a:r>
            <a:r>
              <a:rPr lang="en-US" altLang="ko-KR" b="1" dirty="0">
                <a:solidFill>
                  <a:srgbClr val="113947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solidFill>
                  <a:srgbClr val="113947"/>
                </a:solidFill>
              </a:rPr>
              <a:t>→ </a:t>
            </a:r>
            <a:r>
              <a:rPr lang="ko-KR" altLang="en-US" b="1">
                <a:solidFill>
                  <a:srgbClr val="113947"/>
                </a:solidFill>
              </a:rPr>
              <a:t>사용자의 불편함</a:t>
            </a:r>
            <a:r>
              <a:rPr lang="en-US" altLang="ko-KR" b="1">
                <a:solidFill>
                  <a:srgbClr val="113947"/>
                </a:solidFill>
              </a:rPr>
              <a:t>*</a:t>
            </a:r>
            <a:r>
              <a:rPr lang="ko-KR" altLang="en-US" b="1">
                <a:solidFill>
                  <a:srgbClr val="113947"/>
                </a:solidFill>
              </a:rPr>
              <a:t>을 </a:t>
            </a:r>
            <a:r>
              <a:rPr lang="ko-KR" altLang="en-US" b="1" dirty="0">
                <a:solidFill>
                  <a:srgbClr val="113947"/>
                </a:solidFill>
              </a:rPr>
              <a:t>최소화하기 위함이다</a:t>
            </a:r>
            <a:r>
              <a:rPr lang="en-US" altLang="ko-KR" b="1" dirty="0">
                <a:solidFill>
                  <a:srgbClr val="113947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113947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>
                <a:solidFill>
                  <a:srgbClr val="113947"/>
                </a:solidFill>
              </a:rPr>
              <a:t>*</a:t>
            </a:r>
            <a:r>
              <a:rPr lang="ko-KR" altLang="en-US" b="1">
                <a:solidFill>
                  <a:srgbClr val="113947"/>
                </a:solidFill>
              </a:rPr>
              <a:t>사용자의 </a:t>
            </a:r>
            <a:r>
              <a:rPr lang="ko-KR" altLang="en-US" b="1" dirty="0">
                <a:solidFill>
                  <a:srgbClr val="113947"/>
                </a:solidFill>
              </a:rPr>
              <a:t>불편함</a:t>
            </a:r>
            <a:r>
              <a:rPr lang="en-US" altLang="ko-KR" b="1" dirty="0">
                <a:solidFill>
                  <a:srgbClr val="113947"/>
                </a:solidFill>
              </a:rPr>
              <a:t>: </a:t>
            </a:r>
            <a:r>
              <a:rPr lang="ko-KR" altLang="en-US" b="1" dirty="0">
                <a:solidFill>
                  <a:srgbClr val="113947"/>
                </a:solidFill>
              </a:rPr>
              <a:t>직접 </a:t>
            </a:r>
            <a:r>
              <a:rPr lang="ko-KR" altLang="en-US" b="1">
                <a:solidFill>
                  <a:srgbClr val="113947"/>
                </a:solidFill>
              </a:rPr>
              <a:t>키보드로 입력 시</a:t>
            </a:r>
            <a:r>
              <a:rPr lang="en-US" altLang="ko-KR" b="1">
                <a:solidFill>
                  <a:srgbClr val="113947"/>
                </a:solidFill>
              </a:rPr>
              <a:t>, </a:t>
            </a:r>
            <a:r>
              <a:rPr lang="ko-KR" altLang="en-US" b="1">
                <a:solidFill>
                  <a:srgbClr val="113947"/>
                </a:solidFill>
              </a:rPr>
              <a:t>시각적 효과가 없어 직관화 어려움→ </a:t>
            </a:r>
            <a:r>
              <a:rPr lang="ko-KR" altLang="en-US" b="1" dirty="0">
                <a:solidFill>
                  <a:srgbClr val="113947"/>
                </a:solidFill>
              </a:rPr>
              <a:t>마우스 입력 시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시각적인 효과 발생</a:t>
            </a:r>
            <a:endParaRPr lang="en-US" altLang="ko-KR" b="1" dirty="0">
              <a:solidFill>
                <a:srgbClr val="113947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solidFill>
                  <a:srgbClr val="113947"/>
                </a:solidFill>
              </a:rPr>
              <a:t>시각적인 효과를 통해 보다 직관적으로 입</a:t>
            </a:r>
            <a:r>
              <a:rPr lang="en-US" altLang="ko-KR" b="1" dirty="0">
                <a:solidFill>
                  <a:srgbClr val="113947"/>
                </a:solidFill>
              </a:rPr>
              <a:t>·</a:t>
            </a:r>
            <a:r>
              <a:rPr lang="ko-KR" altLang="en-US" b="1" dirty="0">
                <a:solidFill>
                  <a:srgbClr val="113947"/>
                </a:solidFill>
              </a:rPr>
              <a:t>출금 프로그램 기능을 사용하기 위함이다</a:t>
            </a:r>
            <a:r>
              <a:rPr lang="en-US" altLang="ko-KR" b="1" dirty="0">
                <a:solidFill>
                  <a:srgbClr val="113947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113947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113947"/>
                </a:solidFill>
              </a:rPr>
              <a:t>2. </a:t>
            </a:r>
            <a:r>
              <a:rPr lang="ko-KR" altLang="en-US" b="1" dirty="0">
                <a:solidFill>
                  <a:srgbClr val="113947"/>
                </a:solidFill>
              </a:rPr>
              <a:t>콘솔기반 은행 입출금 시스템에서 구현하지 못했던 기능들을 </a:t>
            </a:r>
            <a:r>
              <a:rPr lang="en-US" altLang="ko-KR" b="1" dirty="0">
                <a:solidFill>
                  <a:srgbClr val="113947"/>
                </a:solidFill>
              </a:rPr>
              <a:t>GUI</a:t>
            </a:r>
            <a:r>
              <a:rPr lang="ko-KR" altLang="en-US" b="1" dirty="0">
                <a:solidFill>
                  <a:srgbClr val="113947"/>
                </a:solidFill>
              </a:rPr>
              <a:t>를 통해 구현한다</a:t>
            </a:r>
            <a:r>
              <a:rPr lang="en-US" altLang="ko-KR" b="1" dirty="0">
                <a:solidFill>
                  <a:srgbClr val="113947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 dirty="0">
                <a:solidFill>
                  <a:srgbClr val="113947"/>
                </a:solidFill>
              </a:rPr>
              <a:t>→ </a:t>
            </a:r>
            <a:r>
              <a:rPr lang="en-US" altLang="ko-KR" b="1" dirty="0">
                <a:solidFill>
                  <a:srgbClr val="113947"/>
                </a:solidFill>
              </a:rPr>
              <a:t>(</a:t>
            </a:r>
            <a:r>
              <a:rPr lang="ko-KR" altLang="en-US" b="1" dirty="0">
                <a:solidFill>
                  <a:srgbClr val="113947"/>
                </a:solidFill>
              </a:rPr>
              <a:t>콘솔기반 은행 입출금 시스템에서 구현하지 못했던 기능은 무엇이며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이번 프로젝트를 통해 구현할 기능은 무엇인지 작성</a:t>
            </a:r>
            <a:r>
              <a:rPr lang="en-US" altLang="ko-KR" b="1" dirty="0">
                <a:solidFill>
                  <a:srgbClr val="113947"/>
                </a:solidFill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b="1" dirty="0">
              <a:solidFill>
                <a:srgbClr val="113947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113947"/>
                </a:solidFill>
              </a:rPr>
              <a:t>3. </a:t>
            </a:r>
            <a:r>
              <a:rPr lang="ko-KR" altLang="en-US" b="1" dirty="0">
                <a:solidFill>
                  <a:srgbClr val="113947"/>
                </a:solidFill>
              </a:rPr>
              <a:t>고객의 </a:t>
            </a:r>
            <a:r>
              <a:rPr lang="ko-KR" altLang="en-US" b="1">
                <a:solidFill>
                  <a:srgbClr val="113947"/>
                </a:solidFill>
              </a:rPr>
              <a:t>거래 내용</a:t>
            </a:r>
            <a:r>
              <a:rPr lang="en-US" altLang="ko-KR" b="1">
                <a:solidFill>
                  <a:srgbClr val="113947"/>
                </a:solidFill>
              </a:rPr>
              <a:t>: </a:t>
            </a:r>
            <a:r>
              <a:rPr lang="ko-KR" altLang="en-US" b="1">
                <a:solidFill>
                  <a:srgbClr val="113947"/>
                </a:solidFill>
              </a:rPr>
              <a:t>사용자의 주소</a:t>
            </a:r>
            <a:r>
              <a:rPr lang="en-US" altLang="ko-KR" b="1">
                <a:solidFill>
                  <a:srgbClr val="113947"/>
                </a:solidFill>
              </a:rPr>
              <a:t>, </a:t>
            </a:r>
            <a:r>
              <a:rPr lang="ko-KR" altLang="en-US" b="1">
                <a:solidFill>
                  <a:srgbClr val="113947"/>
                </a:solidFill>
              </a:rPr>
              <a:t>전화번호</a:t>
            </a:r>
            <a:r>
              <a:rPr lang="en-US" altLang="ko-KR" b="1">
                <a:solidFill>
                  <a:srgbClr val="113947"/>
                </a:solidFill>
              </a:rPr>
              <a:t>, </a:t>
            </a:r>
            <a:r>
              <a:rPr lang="ko-KR" altLang="en-US" b="1">
                <a:solidFill>
                  <a:srgbClr val="113947"/>
                </a:solidFill>
              </a:rPr>
              <a:t>입출금 기록</a:t>
            </a:r>
            <a:endParaRPr lang="en-US" altLang="ko-KR" b="1" dirty="0">
              <a:solidFill>
                <a:srgbClr val="113947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113947"/>
                </a:solidFill>
              </a:rPr>
              <a:t>3.1 </a:t>
            </a:r>
            <a:r>
              <a:rPr lang="ko-KR" altLang="en-US" b="1" dirty="0">
                <a:solidFill>
                  <a:srgbClr val="113947"/>
                </a:solidFill>
              </a:rPr>
              <a:t>고객의 거래 내용을 토대로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이를 분석한다</a:t>
            </a:r>
            <a:r>
              <a:rPr lang="en-US" altLang="ko-KR" b="1" dirty="0">
                <a:solidFill>
                  <a:srgbClr val="113947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>
                <a:solidFill>
                  <a:srgbClr val="113947"/>
                </a:solidFill>
              </a:rPr>
              <a:t>→ 사용자의 </a:t>
            </a:r>
            <a:r>
              <a:rPr lang="ko-KR" altLang="en-US" b="1" dirty="0">
                <a:solidFill>
                  <a:srgbClr val="113947"/>
                </a:solidFill>
              </a:rPr>
              <a:t>주소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전화번호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입출금 기록 등을 활용하여 고객들의 성향을 파악할 수 있다</a:t>
            </a:r>
            <a:r>
              <a:rPr lang="en-US" altLang="ko-KR" b="1" dirty="0">
                <a:solidFill>
                  <a:srgbClr val="113947"/>
                </a:solidFill>
              </a:rPr>
              <a:t>. </a:t>
            </a:r>
            <a:r>
              <a:rPr lang="ko-KR" altLang="en-US" b="1" dirty="0">
                <a:solidFill>
                  <a:srgbClr val="113947"/>
                </a:solidFill>
              </a:rPr>
              <a:t>특정 지역의 고객들이 어떤 시간대에 많은 입출금이 이루어지는지 분석하여 고객들의 성향을 이해할 수 </a:t>
            </a:r>
            <a:r>
              <a:rPr lang="ko-KR" altLang="en-US" b="1">
                <a:solidFill>
                  <a:srgbClr val="113947"/>
                </a:solidFill>
              </a:rPr>
              <a:t>있다</a:t>
            </a:r>
            <a:r>
              <a:rPr lang="en-US" altLang="ko-KR" b="1">
                <a:solidFill>
                  <a:srgbClr val="113947"/>
                </a:solidFill>
              </a:rPr>
              <a:t>.</a:t>
            </a:r>
            <a:endParaRPr lang="en-US" altLang="ko-KR" b="1" dirty="0">
              <a:solidFill>
                <a:srgbClr val="113947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>
                <a:solidFill>
                  <a:srgbClr val="113947"/>
                </a:solidFill>
              </a:rPr>
              <a:t>→ 잔액 </a:t>
            </a:r>
            <a:r>
              <a:rPr lang="ko-KR" altLang="en-US" b="1" dirty="0">
                <a:solidFill>
                  <a:srgbClr val="113947"/>
                </a:solidFill>
              </a:rPr>
              <a:t>데이터를 이용하여 고객들의 계좌 잔액 변화를 추적할 수 있다</a:t>
            </a:r>
            <a:r>
              <a:rPr lang="en-US" altLang="ko-KR" b="1" dirty="0">
                <a:solidFill>
                  <a:srgbClr val="113947"/>
                </a:solidFill>
              </a:rPr>
              <a:t>. </a:t>
            </a:r>
            <a:r>
              <a:rPr lang="ko-KR" altLang="en-US" b="1" dirty="0">
                <a:solidFill>
                  <a:srgbClr val="113947"/>
                </a:solidFill>
              </a:rPr>
              <a:t>특정 기간 동안 잔액이 어떻게 변화 하는지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월별로 어떤 패턴을 보이는지를 분석하여 고객들의 금융 행태</a:t>
            </a:r>
            <a:r>
              <a:rPr lang="en-US" altLang="ko-KR" b="1" dirty="0">
                <a:solidFill>
                  <a:srgbClr val="113947"/>
                </a:solidFill>
              </a:rPr>
              <a:t>?</a:t>
            </a:r>
            <a:r>
              <a:rPr lang="ko-KR" altLang="en-US" b="1" dirty="0">
                <a:solidFill>
                  <a:srgbClr val="113947"/>
                </a:solidFill>
              </a:rPr>
              <a:t>를 이해할 수 </a:t>
            </a:r>
            <a:r>
              <a:rPr lang="ko-KR" altLang="en-US" b="1">
                <a:solidFill>
                  <a:srgbClr val="113947"/>
                </a:solidFill>
              </a:rPr>
              <a:t>있다</a:t>
            </a:r>
            <a:r>
              <a:rPr lang="en-US" altLang="ko-KR" b="1">
                <a:solidFill>
                  <a:srgbClr val="113947"/>
                </a:solidFill>
              </a:rPr>
              <a:t>.</a:t>
            </a:r>
            <a:endParaRPr lang="en-US" altLang="ko-KR" b="1" dirty="0">
              <a:solidFill>
                <a:srgbClr val="113947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b="1">
                <a:solidFill>
                  <a:srgbClr val="113947"/>
                </a:solidFill>
              </a:rPr>
              <a:t>→ 특정 </a:t>
            </a:r>
            <a:r>
              <a:rPr lang="ko-KR" altLang="en-US" b="1" dirty="0">
                <a:solidFill>
                  <a:srgbClr val="113947"/>
                </a:solidFill>
              </a:rPr>
              <a:t>고객이 다른 고객들과 주로 어떤 금액을 이체하는지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어떤 시간대에 많은 이체가 이루어지는지 분석하여 고객들 간의 금융 활동을 이해할 수 있다</a:t>
            </a:r>
            <a:r>
              <a:rPr lang="en-US" altLang="ko-KR" b="1" dirty="0">
                <a:solidFill>
                  <a:srgbClr val="113947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95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외장 라이브러리</a:t>
            </a:r>
            <a:r>
              <a:rPr lang="en-US" altLang="ko-KR" b="1" dirty="0">
                <a:solidFill>
                  <a:srgbClr val="113947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13947"/>
                </a:solidFill>
              </a:rPr>
              <a:t>- </a:t>
            </a:r>
            <a:r>
              <a:rPr lang="en-US" altLang="ko-KR" b="1" dirty="0" err="1">
                <a:solidFill>
                  <a:srgbClr val="113947"/>
                </a:solidFill>
              </a:rPr>
              <a:t>ooxml</a:t>
            </a:r>
            <a:r>
              <a:rPr lang="en-US" altLang="ko-KR" b="1" dirty="0">
                <a:solidFill>
                  <a:srgbClr val="113947"/>
                </a:solidFill>
              </a:rPr>
              <a:t>-lib: MS Office</a:t>
            </a:r>
            <a:r>
              <a:rPr lang="ko-KR" altLang="en-US" b="1" dirty="0">
                <a:solidFill>
                  <a:srgbClr val="113947"/>
                </a:solidFill>
              </a:rPr>
              <a:t> </a:t>
            </a:r>
            <a:r>
              <a:rPr lang="en-US" altLang="ko-KR" b="1" dirty="0">
                <a:solidFill>
                  <a:srgbClr val="113947"/>
                </a:solidFill>
              </a:rPr>
              <a:t>2007</a:t>
            </a:r>
            <a:r>
              <a:rPr lang="ko-KR" altLang="en-US" b="1" dirty="0">
                <a:solidFill>
                  <a:srgbClr val="113947"/>
                </a:solidFill>
              </a:rPr>
              <a:t> 이후 파일들 열 때 필요</a:t>
            </a:r>
            <a:r>
              <a:rPr lang="en-US" altLang="ko-KR" b="1" dirty="0">
                <a:solidFill>
                  <a:srgbClr val="113947"/>
                </a:solidFill>
              </a:rPr>
              <a:t>(</a:t>
            </a:r>
            <a:r>
              <a:rPr lang="ko-KR" altLang="en-US" b="1" dirty="0">
                <a:solidFill>
                  <a:srgbClr val="113947"/>
                </a:solidFill>
              </a:rPr>
              <a:t>이 프로그램에서 데이터 파일로 사용하는 파일의 형식은 </a:t>
            </a:r>
            <a:r>
              <a:rPr lang="en-US" altLang="ko-KR" b="1" dirty="0">
                <a:solidFill>
                  <a:srgbClr val="113947"/>
                </a:solidFill>
              </a:rPr>
              <a:t>.xml)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113947"/>
                </a:solidFill>
              </a:rPr>
              <a:t>- lib: MS Office</a:t>
            </a:r>
            <a:r>
              <a:rPr lang="ko-KR" altLang="en-US" b="1" dirty="0">
                <a:solidFill>
                  <a:srgbClr val="113947"/>
                </a:solidFill>
              </a:rPr>
              <a:t> </a:t>
            </a:r>
            <a:r>
              <a:rPr lang="en-US" altLang="ko-KR" b="1" dirty="0">
                <a:solidFill>
                  <a:srgbClr val="113947"/>
                </a:solidFill>
              </a:rPr>
              <a:t>2007</a:t>
            </a:r>
            <a:r>
              <a:rPr lang="ko-KR" altLang="en-US" b="1" dirty="0">
                <a:solidFill>
                  <a:srgbClr val="113947"/>
                </a:solidFill>
              </a:rPr>
              <a:t> 이전 파일들 열 때 필요</a:t>
            </a:r>
            <a:r>
              <a:rPr lang="en-US" altLang="ko-KR" b="1" dirty="0">
                <a:solidFill>
                  <a:srgbClr val="113947"/>
                </a:solidFill>
              </a:rPr>
              <a:t>(</a:t>
            </a:r>
            <a:r>
              <a:rPr lang="ko-KR" altLang="en-US" b="1" dirty="0">
                <a:solidFill>
                  <a:srgbClr val="113947"/>
                </a:solidFill>
              </a:rPr>
              <a:t>이 프로그램에서 데이터 파일로 사용하는 파일의 형식은 </a:t>
            </a:r>
            <a:r>
              <a:rPr lang="en-US" altLang="ko-KR" b="1" dirty="0">
                <a:solidFill>
                  <a:srgbClr val="113947"/>
                </a:solidFill>
              </a:rPr>
              <a:t>.xml)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113947"/>
                </a:solidFill>
              </a:rPr>
              <a:t>- log4j: </a:t>
            </a:r>
            <a:r>
              <a:rPr lang="ko-KR" altLang="en-US" b="1" dirty="0">
                <a:solidFill>
                  <a:srgbClr val="113947"/>
                </a:solidFill>
              </a:rPr>
              <a:t>사용자의 이용내역을 기록하여 저장하고 후에 이 데이터들을 </a:t>
            </a:r>
            <a:r>
              <a:rPr lang="ko-KR" altLang="en-US" b="1" dirty="0" err="1">
                <a:solidFill>
                  <a:srgbClr val="113947"/>
                </a:solidFill>
              </a:rPr>
              <a:t>비식별</a:t>
            </a:r>
            <a:r>
              <a:rPr lang="ko-KR" altLang="en-US" b="1" dirty="0">
                <a:solidFill>
                  <a:srgbClr val="113947"/>
                </a:solidFill>
              </a:rPr>
              <a:t> 처리 후 분석할 때 자료로 사용</a:t>
            </a: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파란색 </a:t>
            </a:r>
            <a:r>
              <a:rPr lang="en-US" altLang="ko-KR" b="1" dirty="0">
                <a:solidFill>
                  <a:srgbClr val="113947"/>
                </a:solidFill>
              </a:rPr>
              <a:t>* : </a:t>
            </a:r>
            <a:r>
              <a:rPr lang="ko-KR" altLang="en-US" b="1" dirty="0">
                <a:solidFill>
                  <a:srgbClr val="113947"/>
                </a:solidFill>
              </a:rPr>
              <a:t>해당 라이브러리의 모든 기능을 사용하겠다는 의미</a:t>
            </a: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노란색 </a:t>
            </a:r>
            <a:r>
              <a:rPr lang="en-US" altLang="ko-KR" b="1" dirty="0">
                <a:solidFill>
                  <a:srgbClr val="113947"/>
                </a:solidFill>
              </a:rPr>
              <a:t>* : </a:t>
            </a:r>
            <a:r>
              <a:rPr lang="ko-KR" altLang="en-US" b="1" dirty="0">
                <a:solidFill>
                  <a:srgbClr val="113947"/>
                </a:solidFill>
              </a:rPr>
              <a:t>주석</a:t>
            </a: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</a:rPr>
              <a:t>내장 라이브러리</a:t>
            </a:r>
            <a:r>
              <a:rPr lang="en-US" altLang="ko-KR" b="1" dirty="0">
                <a:solidFill>
                  <a:srgbClr val="113947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13947"/>
                </a:solidFill>
              </a:rPr>
              <a:t>GUI </a:t>
            </a:r>
            <a:r>
              <a:rPr lang="ko-KR" altLang="en-US" b="1" dirty="0">
                <a:solidFill>
                  <a:srgbClr val="113947"/>
                </a:solidFill>
              </a:rPr>
              <a:t>에서 </a:t>
            </a:r>
            <a:endParaRPr lang="en-US" altLang="ko-KR" b="1" dirty="0">
              <a:solidFill>
                <a:srgbClr val="113947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solidFill>
                  <a:srgbClr val="113947"/>
                </a:solidFill>
              </a:rPr>
              <a:t>Jdialog</a:t>
            </a:r>
            <a:r>
              <a:rPr lang="ko-KR" altLang="en-US" b="1" dirty="0">
                <a:solidFill>
                  <a:srgbClr val="113947"/>
                </a:solidFill>
              </a:rPr>
              <a:t>사용하는 이유 </a:t>
            </a:r>
            <a:r>
              <a:rPr lang="en-US" altLang="ko-KR" b="1" dirty="0">
                <a:solidFill>
                  <a:srgbClr val="113947"/>
                </a:solidFill>
              </a:rPr>
              <a:t>: </a:t>
            </a:r>
            <a:r>
              <a:rPr lang="ko-KR" altLang="en-US" b="1" dirty="0">
                <a:solidFill>
                  <a:srgbClr val="113947"/>
                </a:solidFill>
              </a:rPr>
              <a:t>자식창이 </a:t>
            </a:r>
            <a:r>
              <a:rPr lang="ko-KR" altLang="en-US" b="1" dirty="0" err="1">
                <a:solidFill>
                  <a:srgbClr val="113947"/>
                </a:solidFill>
              </a:rPr>
              <a:t>켜져있으면</a:t>
            </a:r>
            <a:r>
              <a:rPr lang="ko-KR" altLang="en-US" b="1" dirty="0">
                <a:solidFill>
                  <a:srgbClr val="113947"/>
                </a:solidFill>
              </a:rPr>
              <a:t> 부모창이 꺼질 수 없다 </a:t>
            </a:r>
            <a:r>
              <a:rPr lang="en-US" altLang="ko-KR" b="1" dirty="0">
                <a:solidFill>
                  <a:srgbClr val="113947"/>
                </a:solidFill>
              </a:rPr>
              <a:t>-&gt; </a:t>
            </a:r>
            <a:r>
              <a:rPr lang="en-US" altLang="ko-KR" b="1" dirty="0" err="1">
                <a:solidFill>
                  <a:srgbClr val="113947"/>
                </a:solidFill>
              </a:rPr>
              <a:t>Jframe</a:t>
            </a:r>
            <a:r>
              <a:rPr lang="ko-KR" altLang="en-US" b="1" dirty="0">
                <a:solidFill>
                  <a:srgbClr val="113947"/>
                </a:solidFill>
              </a:rPr>
              <a:t>만을 이용했을 때 보다</a:t>
            </a:r>
            <a:r>
              <a:rPr lang="en-US" altLang="ko-KR" b="1" dirty="0">
                <a:solidFill>
                  <a:srgbClr val="113947"/>
                </a:solidFill>
              </a:rPr>
              <a:t> </a:t>
            </a:r>
            <a:r>
              <a:rPr lang="ko-KR" altLang="en-US" b="1" dirty="0">
                <a:solidFill>
                  <a:srgbClr val="113947"/>
                </a:solidFill>
              </a:rPr>
              <a:t>사용자가 기능을 이용할 때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그 순서를 통제할 수 있다</a:t>
            </a:r>
            <a:r>
              <a:rPr lang="en-US" altLang="ko-KR" b="1" dirty="0">
                <a:solidFill>
                  <a:srgbClr val="113947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113947"/>
                </a:solidFill>
              </a:rPr>
              <a:t>Jframe</a:t>
            </a:r>
            <a:r>
              <a:rPr lang="en-US" altLang="ko-KR" b="1" dirty="0">
                <a:solidFill>
                  <a:srgbClr val="113947"/>
                </a:solidFill>
              </a:rPr>
              <a:t> </a:t>
            </a:r>
            <a:r>
              <a:rPr lang="ko-KR" altLang="en-US" b="1" dirty="0">
                <a:solidFill>
                  <a:srgbClr val="113947"/>
                </a:solidFill>
              </a:rPr>
              <a:t>사용하는 이유 </a:t>
            </a:r>
            <a:r>
              <a:rPr lang="en-US" altLang="ko-KR" b="1" dirty="0">
                <a:solidFill>
                  <a:srgbClr val="113947"/>
                </a:solidFill>
              </a:rPr>
              <a:t>: GUI</a:t>
            </a:r>
            <a:r>
              <a:rPr lang="ko-KR" altLang="en-US" b="1" dirty="0">
                <a:solidFill>
                  <a:srgbClr val="113947"/>
                </a:solidFill>
              </a:rPr>
              <a:t>응용 프로그램을 개발하는데 다양한 장점이 있다</a:t>
            </a:r>
            <a:r>
              <a:rPr lang="en-US" altLang="ko-KR" b="1" dirty="0">
                <a:solidFill>
                  <a:srgbClr val="113947"/>
                </a:solidFill>
              </a:rPr>
              <a:t>(</a:t>
            </a:r>
            <a:r>
              <a:rPr lang="ko-KR" altLang="en-US" b="1" dirty="0">
                <a:solidFill>
                  <a:srgbClr val="113947"/>
                </a:solidFill>
              </a:rPr>
              <a:t>이벤트 처리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커스터마이징 기능</a:t>
            </a:r>
            <a:r>
              <a:rPr lang="en-US" altLang="ko-KR" b="1" dirty="0">
                <a:solidFill>
                  <a:srgbClr val="113947"/>
                </a:solidFill>
              </a:rPr>
              <a:t>, </a:t>
            </a:r>
            <a:r>
              <a:rPr lang="ko-KR" altLang="en-US" b="1" dirty="0">
                <a:solidFill>
                  <a:srgbClr val="113947"/>
                </a:solidFill>
              </a:rPr>
              <a:t>그래픽 요소 처리 등등</a:t>
            </a:r>
            <a:r>
              <a:rPr lang="en-US" altLang="ko-KR" b="1">
                <a:solidFill>
                  <a:srgbClr val="113947"/>
                </a:solidFill>
              </a:rPr>
              <a:t>).</a:t>
            </a:r>
            <a:endParaRPr lang="en-US" altLang="ko-KR" b="1" dirty="0">
              <a:solidFill>
                <a:srgbClr val="113947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637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E0118-0D85-490A-A622-81680C1284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89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807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557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1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514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165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AED4E-747F-499E-A718-07E9DCB00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5A840A-7E73-40BD-8751-B4F9B407E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164676-4F08-498E-BD6C-305D20E0D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E7AB-D291-4E9E-B712-AA330591222F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25679-D41E-4E06-A287-37997712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10BD9-4BC6-4AC4-9F90-D40C186E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0A6E-A9BE-4E6B-BD23-E42A701B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32FA31-67ED-4026-8EE9-A070A3EA9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D3937E-5518-4A6F-95AC-233EDAC5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0B278-26AF-4E7D-85FE-900E63404A60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C3368-CC86-4FE8-998F-D9A222F5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11303-5E5B-4BE8-B634-C453F863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0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C1E8DE6-FA92-41AF-B207-C0B000A63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1B90F8-F244-424B-AB18-83B041138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EDD00-F14D-41AF-AF1F-534AA154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49CE3-9513-465A-9D65-50793C0E880D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5122F3-12F5-4C68-9AEC-ACCDFCDD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8E5E8-09E5-4E59-875D-3CC622232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642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6AE5D-814B-4EB3-A25D-85C51822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7FA51-07C5-48B5-A928-12E3029E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85B72-C07E-4257-9E66-FF837DC35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B2B77-87DF-45E4-834C-CECE5E531A0B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13118C-372F-48B6-A64D-176D6F44F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07C82-C5A6-4A71-8CAC-53615B77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2854" y="6451236"/>
            <a:ext cx="2743200" cy="365125"/>
          </a:xfrm>
        </p:spPr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47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A6B83A-2CD9-405B-8B90-8F9D41CA1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00BD6A-04A9-4B3D-B969-25F676280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97502B-BEF1-44D6-BDE5-CC559F5B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D3CF-F379-4672-9382-EA04C2644882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A8AA5-BA7D-4655-B62E-6BDAE32AA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E0BC27-6F8E-4D16-85F7-12E61B91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47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261E-B9C7-405A-B643-356ACC01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36574-F1BF-4A37-8E72-1653DE32A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2E9A6B-B3FE-4227-9837-C9FC78F4B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9107FB-E44D-49C3-A682-E3A236FD1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BCD2-AE74-4D55-984F-4BAC0BD705D8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E2801-7F84-4D1E-9290-13734EAB1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068959-3243-4832-BA31-2E7FA307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11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311E6-5854-45FE-A156-AAF896785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A18334-1087-425C-8313-A5F386B8A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5E69A6-2AE0-486E-9A97-202DCEEF2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615EC4-5100-4D70-9A19-C1A1BE9A2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F80BCD-93D2-4036-ACB3-A5D91E452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450B88-E342-4DBB-834C-B93F8D7A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5BC0-0BEA-4549-81C9-EE663FF002AD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CBAF70-A0F3-4549-8A8C-A854381C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6A04B1-60CC-4F5C-9DD3-90F8AB0E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9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AF075-CFA6-4DA0-8A54-761C14B4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49CE53-7FCF-493B-8800-8BCE62B89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5249A-9642-485B-B645-6F2245087FC5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677612-8EA4-4CA1-A8DD-3A1045D6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9BF9AE-0249-497F-82D2-51F009B8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4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02D6D4-B9A5-4845-876F-16DACCCA3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F7FB-FAD6-4ACB-BB2D-25E050909EBE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F354A8-32C6-44D6-B5EC-91FC1C24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05713-9DC6-4F6D-8067-44E8A75E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23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6DBD4-155A-470B-A36B-3B15572E5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4E02A-2DFF-4C16-AB0C-7ADDD8ED9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3DC7D7-0F31-4C23-B4E8-F88136562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587527-FF6C-4B32-A172-A888FCDC0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842EC-2488-4498-B3FF-BA3FFA2086A8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A08B5-3926-4C6D-AC97-C4EA7728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5EE983-B9FC-446D-9228-301D604A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7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E440B-0E69-4B79-A14D-6A205C121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F66CE4-F636-451F-8603-DC9F937FA1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11CAB2-A011-4CDC-A8AD-4B94A6A9A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BD9CB0-73F6-4F38-A1EB-77522D6D1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6CDA-F829-4144-A29B-95B1EB796A58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5E8F9A-F1FA-462F-9348-DC652FBD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E81830-A7D5-4FB9-BE51-5D506AD5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47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81E478-5F32-4091-82F5-3D667C29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CD22C-458E-4BDF-BAE1-E86AF2C31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A90380-5C9D-4B8B-8EDC-B67753EEB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B6612-4C46-4956-98C7-CBA6446AD367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C6A6E-5DC3-4866-B166-CD71FBA6E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F293AD-C97D-433D-9AC9-AAB5FC2B1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7358" y="64943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C816A-8EAA-435A-A9E0-E901D67A3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9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A48302-9001-4F1D-A9FF-D49C6840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6" y="548680"/>
            <a:ext cx="7464152" cy="23762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은행 입</a:t>
            </a:r>
            <a:r>
              <a:rPr lang="en-US" altLang="ko-KR" sz="4400" b="1">
                <a:solidFill>
                  <a:srgbClr val="FBA305"/>
                </a:solidFill>
                <a:latin typeface="+mj-ea"/>
              </a:rPr>
              <a:t>·</a:t>
            </a: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출금 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관리를 위한 </a:t>
            </a:r>
            <a:br>
              <a:rPr lang="en-US" altLang="ko-KR" sz="4400" b="1">
                <a:solidFill>
                  <a:srgbClr val="113947"/>
                </a:solidFill>
                <a:latin typeface="+mj-ea"/>
              </a:rPr>
            </a:br>
            <a:r>
              <a:rPr lang="en-US" altLang="ko-KR" sz="4400" b="1">
                <a:solidFill>
                  <a:srgbClr val="113947"/>
                </a:solidFill>
                <a:latin typeface="+mj-ea"/>
              </a:rPr>
              <a:t>JAVA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 </a:t>
            </a:r>
            <a:r>
              <a:rPr lang="ko-KR" altLang="en-US" sz="4400" b="1">
                <a:solidFill>
                  <a:srgbClr val="FFC000"/>
                </a:solidFill>
                <a:latin typeface="+mj-ea"/>
              </a:rPr>
              <a:t>프로그램 개발</a:t>
            </a:r>
            <a:endParaRPr lang="ko-KR" altLang="en-US" sz="4400" b="1">
              <a:solidFill>
                <a:srgbClr val="113947"/>
              </a:solidFill>
              <a:latin typeface="+mj-ea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CF316B-45BD-48DB-8C5D-D6A4C00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437" y="3719662"/>
            <a:ext cx="9144000" cy="135829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en-US" altLang="ko-KR" sz="3800" b="1">
                <a:solidFill>
                  <a:srgbClr val="113947"/>
                </a:solidFill>
                <a:latin typeface="+mj-ea"/>
                <a:ea typeface="+mj-ea"/>
              </a:rPr>
              <a:t>1</a:t>
            </a:r>
            <a:r>
              <a:rPr lang="ko-KR" altLang="en-US" sz="3800" b="1">
                <a:solidFill>
                  <a:srgbClr val="113947"/>
                </a:solidFill>
              </a:rPr>
              <a:t>팀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altLang="en-US" sz="1900" b="1">
                <a:solidFill>
                  <a:srgbClr val="113947"/>
                </a:solidFill>
              </a:rPr>
              <a:t>백동민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김용욱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김종연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봉세연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이규복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홍지희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3E372-6575-4436-95A1-528CE11ADF5D}"/>
              </a:ext>
            </a:extLst>
          </p:cNvPr>
          <p:cNvSpPr/>
          <p:nvPr/>
        </p:nvSpPr>
        <p:spPr>
          <a:xfrm>
            <a:off x="339726" y="620688"/>
            <a:ext cx="460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ko-KR" altLang="en-US" b="1">
                <a:solidFill>
                  <a:schemeClr val="bg1">
                    <a:lumMod val="75000"/>
                  </a:schemeClr>
                </a:solidFill>
              </a:rPr>
              <a:t>자바 기반 빅데이터 시각화 개발자 양성과정</a:t>
            </a:r>
          </a:p>
        </p:txBody>
      </p:sp>
    </p:spTree>
    <p:extLst>
      <p:ext uri="{BB962C8B-B14F-4D97-AF65-F5344CB8AC3E}">
        <p14:creationId xmlns:p14="http://schemas.microsoft.com/office/powerpoint/2010/main" val="1405429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89116-F6A6-475A-A960-A97209026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F4D42-67B2-4D3E-B9DF-1C7EE5796DF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74EEEE9-2957-4535-A97E-58E6E31D5FF3}"/>
              </a:ext>
            </a:extLst>
          </p:cNvPr>
          <p:cNvSpPr/>
          <p:nvPr/>
        </p:nvSpPr>
        <p:spPr>
          <a:xfrm>
            <a:off x="429964" y="178833"/>
            <a:ext cx="4723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(1/4)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63880-0B77-4E96-8AA8-DBA56C4916F5}"/>
              </a:ext>
            </a:extLst>
          </p:cNvPr>
          <p:cNvSpPr txBox="1"/>
          <p:nvPr/>
        </p:nvSpPr>
        <p:spPr>
          <a:xfrm>
            <a:off x="4751801" y="1971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정보구조도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AE9E50-2315-4597-A2AC-48203E0D7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272"/>
            <a:ext cx="12192000" cy="4941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5249F8-4B4D-4840-A3BD-714B5AD01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2854568" y="1682261"/>
            <a:ext cx="263769" cy="1465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EEE041-41EE-4AF6-BD22-D0226E782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4009290" y="1682257"/>
            <a:ext cx="263769" cy="1465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562A21-1059-4F6F-B372-CDABA72561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5167493" y="1684638"/>
            <a:ext cx="263769" cy="1465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CC85FA-D81A-4CB4-A65A-87B4F48685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6343830" y="1684638"/>
            <a:ext cx="263769" cy="1465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976C87-4282-418C-90FF-7E6C61D10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7522548" y="1684638"/>
            <a:ext cx="263769" cy="1465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35D7F3-ABDF-443B-87CB-1DE018410E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8734604" y="1684637"/>
            <a:ext cx="263769" cy="1465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5DB656-C959-4136-B54B-FA7D28310F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1536635" y="4010569"/>
            <a:ext cx="263769" cy="1465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E8984B-2488-4968-9183-19456586A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3349527" y="4008188"/>
            <a:ext cx="263769" cy="14653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353C5C-3FDB-43B7-9935-F40735397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4585396" y="4010569"/>
            <a:ext cx="263769" cy="1465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14157D-2DEF-4954-B091-9D6AFB6B4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6838081" y="4012950"/>
            <a:ext cx="263769" cy="1465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9093D67-FC7D-4231-A106-F25DA93F2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9123571" y="4010568"/>
            <a:ext cx="263769" cy="1465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E7FECC1-C5DF-420A-ACB3-16811562B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10278477" y="4012949"/>
            <a:ext cx="263769" cy="1465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D066CF-0B86-475B-9082-29FCD63BD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11433383" y="4012950"/>
            <a:ext cx="263769" cy="1465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971116-F336-49A0-BB06-4B0FFCF5B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9699833" y="5167856"/>
            <a:ext cx="263769" cy="14653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8C24F6-B952-4C42-81A4-4AABA857C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7389558" y="5166020"/>
            <a:ext cx="263769" cy="146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4AF5A8D-778D-41B9-9B4A-70D9ACFE0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6" t="82740" r="27720" b="13346"/>
          <a:stretch/>
        </p:blipFill>
        <p:spPr>
          <a:xfrm>
            <a:off x="8549055" y="5121697"/>
            <a:ext cx="263770" cy="19342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BDF1FF-E68A-4219-8EAB-F7B2AF16D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6318276" y="5168600"/>
            <a:ext cx="263769" cy="1465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D07675C-E4F7-4D91-BD97-1EB119D0E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5165112" y="5166219"/>
            <a:ext cx="263769" cy="1465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22BA198-B75B-4A16-818F-755DE5C982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4091889" y="5166020"/>
            <a:ext cx="263769" cy="146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45E39D7-F6C4-4A9A-B5E3-4FD2CD7AE0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2608370" y="5166020"/>
            <a:ext cx="263769" cy="14653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8F1782D-DBDA-4175-81C2-AABDE30FC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1535147" y="5166020"/>
            <a:ext cx="263769" cy="1465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7151D3E-C85E-4A3E-AEF7-452C811720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4" t="16550" r="74423" b="80485"/>
          <a:stretch/>
        </p:blipFill>
        <p:spPr>
          <a:xfrm>
            <a:off x="461924" y="5166020"/>
            <a:ext cx="263769" cy="1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326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B763C9-3B86-4AD0-80BB-9B878521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B35FC0-A280-7E13-1FAF-D3FB85A1B474}"/>
              </a:ext>
            </a:extLst>
          </p:cNvPr>
          <p:cNvSpPr/>
          <p:nvPr/>
        </p:nvSpPr>
        <p:spPr>
          <a:xfrm>
            <a:off x="5519935" y="2671391"/>
            <a:ext cx="1269171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02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5F345E-8F06-4B7B-A453-6DEA93EF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0" y="93603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496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745E433-8E78-42FB-8854-C66F9532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정보 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360732-18D1-DC89-7F64-98778FB38394}"/>
              </a:ext>
            </a:extLst>
          </p:cNvPr>
          <p:cNvSpPr/>
          <p:nvPr/>
        </p:nvSpPr>
        <p:spPr>
          <a:xfrm>
            <a:off x="2473092" y="2696443"/>
            <a:ext cx="1898492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56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81691C-1206-4ED7-BBB0-AE53E962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정보 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0638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2A0FD49-EDA8-4462-A0C9-109122B8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정보 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188818-9E05-1EDE-DA57-8B9F694BBFDA}"/>
              </a:ext>
            </a:extLst>
          </p:cNvPr>
          <p:cNvSpPr/>
          <p:nvPr/>
        </p:nvSpPr>
        <p:spPr>
          <a:xfrm>
            <a:off x="304076" y="6321676"/>
            <a:ext cx="671390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318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DF87AC5-494B-4836-A6AA-474AAE5CB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360732-18D1-DC89-7F64-98778FB38394}"/>
              </a:ext>
            </a:extLst>
          </p:cNvPr>
          <p:cNvSpPr/>
          <p:nvPr/>
        </p:nvSpPr>
        <p:spPr>
          <a:xfrm>
            <a:off x="2773137" y="4365927"/>
            <a:ext cx="1300039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7813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1361AE-541C-4211-B25B-84B257FC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608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681209-816B-42EF-84B8-DF9DD910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CC7B3-241E-9193-0A79-4D1CEEE9B2CA}"/>
              </a:ext>
            </a:extLst>
          </p:cNvPr>
          <p:cNvSpPr/>
          <p:nvPr/>
        </p:nvSpPr>
        <p:spPr>
          <a:xfrm>
            <a:off x="11131245" y="6298995"/>
            <a:ext cx="774699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3259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453C52-C8CC-41A8-A7FB-677A2816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고객 추가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052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6399E2-78CC-4C06-ACD1-140110B21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보유 현금 현황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360732-18D1-DC89-7F64-98778FB38394}"/>
              </a:ext>
            </a:extLst>
          </p:cNvPr>
          <p:cNvSpPr/>
          <p:nvPr/>
        </p:nvSpPr>
        <p:spPr>
          <a:xfrm>
            <a:off x="7951475" y="2708969"/>
            <a:ext cx="1868930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61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C5D06-D7D4-407D-AAE9-8DC94257B7B6}"/>
              </a:ext>
            </a:extLst>
          </p:cNvPr>
          <p:cNvSpPr txBox="1"/>
          <p:nvPr/>
        </p:nvSpPr>
        <p:spPr>
          <a:xfrm>
            <a:off x="2916618" y="5913259"/>
            <a:ext cx="201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사용자 흐름도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5D610-FA51-42C3-9E3A-0F86C5F381E6}"/>
              </a:ext>
            </a:extLst>
          </p:cNvPr>
          <p:cNvSpPr txBox="1"/>
          <p:nvPr/>
        </p:nvSpPr>
        <p:spPr>
          <a:xfrm>
            <a:off x="9015047" y="5913259"/>
            <a:ext cx="201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관리자 흐름도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6647D0-37B6-4C72-98EA-D9C373294E44}"/>
              </a:ext>
            </a:extLst>
          </p:cNvPr>
          <p:cNvSpPr/>
          <p:nvPr/>
        </p:nvSpPr>
        <p:spPr>
          <a:xfrm>
            <a:off x="429964" y="178833"/>
            <a:ext cx="497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(2/4)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541E-A3B9-4244-B085-6B562521AFAE}"/>
              </a:ext>
            </a:extLst>
          </p:cNvPr>
          <p:cNvSpPr txBox="1"/>
          <p:nvPr/>
        </p:nvSpPr>
        <p:spPr>
          <a:xfrm>
            <a:off x="4778221" y="209610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전체 흐름도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F191E-E0A8-EC6A-54C4-2C637267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929" y="2116929"/>
            <a:ext cx="1038440" cy="7000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5E76C1-E5A3-DCBB-45F4-EC3D18D26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69"/>
          <a:stretch/>
        </p:blipFill>
        <p:spPr>
          <a:xfrm>
            <a:off x="10272497" y="3200989"/>
            <a:ext cx="1081303" cy="5994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2C5555-34EA-BAB8-C037-808F25789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97" y="2700930"/>
            <a:ext cx="1081303" cy="700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11C4CB-D26C-42D8-9F55-C9F725255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663"/>
            <a:ext cx="12192000" cy="49546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4D615A-C0EE-4A87-A283-D4A6C0B613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5" t="7560" r="15798" b="87701"/>
          <a:stretch/>
        </p:blipFill>
        <p:spPr>
          <a:xfrm>
            <a:off x="5265868" y="1132166"/>
            <a:ext cx="5003226" cy="23482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7EF54F-8FB5-4091-91C0-8C35C86E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3596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B35A25-816C-435E-9E59-73875B0C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보유 현금 현황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274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7B3DBF5-560A-4F44-82B8-6770630B4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현금 흐름 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360732-18D1-DC89-7F64-98778FB38394}"/>
              </a:ext>
            </a:extLst>
          </p:cNvPr>
          <p:cNvSpPr/>
          <p:nvPr/>
        </p:nvSpPr>
        <p:spPr>
          <a:xfrm>
            <a:off x="7976527" y="4409508"/>
            <a:ext cx="1831352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0129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66E174-1457-4AF3-BC0E-BB160EAC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현금 흐름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8410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905FB1-F403-4759-B0A1-D97105D1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현금 흐름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DCC7B3-241E-9193-0A79-4D1CEEE9B2CA}"/>
              </a:ext>
            </a:extLst>
          </p:cNvPr>
          <p:cNvSpPr/>
          <p:nvPr/>
        </p:nvSpPr>
        <p:spPr>
          <a:xfrm>
            <a:off x="208550" y="6321676"/>
            <a:ext cx="774699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90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14068F-8C83-47D1-AB17-EA8A2F56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600" b="1" dirty="0">
                <a:solidFill>
                  <a:srgbClr val="113947"/>
                </a:solidFill>
              </a:rPr>
              <a:t>현금 흐름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992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후기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5723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536160" y="817900"/>
            <a:ext cx="382035" cy="45086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31A166-3C9E-4620-8C14-10FD5E9E8009}"/>
              </a:ext>
            </a:extLst>
          </p:cNvPr>
          <p:cNvSpPr/>
          <p:nvPr/>
        </p:nvSpPr>
        <p:spPr>
          <a:xfrm>
            <a:off x="429964" y="3148231"/>
            <a:ext cx="11282660" cy="656234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다 할 수 있을 줄 알았는데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생각보다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GUI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부분이 쉽지 않았다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그래서 처음에 생각했던 모든 기능들을 구현하지 못해 아쉬웠고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최초의 계획에서 한 번 더 중요한 것들만 추려서 </a:t>
            </a:r>
            <a:r>
              <a:rPr lang="ko-KR" altLang="en-US" b="1" dirty="0" err="1">
                <a:solidFill>
                  <a:srgbClr val="113947"/>
                </a:solidFill>
                <a:latin typeface="+mn-ea"/>
              </a:rPr>
              <a:t>진행해야겠다는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 생각이 들었다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03F3BF9-C400-4877-A502-1048EBAA1AE7}"/>
              </a:ext>
            </a:extLst>
          </p:cNvPr>
          <p:cNvSpPr/>
          <p:nvPr/>
        </p:nvSpPr>
        <p:spPr>
          <a:xfrm>
            <a:off x="429964" y="1269049"/>
            <a:ext cx="11282660" cy="1539240"/>
          </a:xfrm>
          <a:prstGeom prst="roundRect">
            <a:avLst>
              <a:gd name="adj" fmla="val 10231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이번 프로젝트를 통해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 err="1">
                <a:solidFill>
                  <a:srgbClr val="113947"/>
                </a:solidFill>
                <a:latin typeface="+mn-ea"/>
              </a:rPr>
              <a:t>모달이라는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 단어와 </a:t>
            </a:r>
            <a:r>
              <a:rPr lang="ko-KR" altLang="en-US" b="1" dirty="0" err="1">
                <a:solidFill>
                  <a:srgbClr val="113947"/>
                </a:solidFill>
                <a:latin typeface="+mn-ea"/>
              </a:rPr>
              <a:t>모달리스라는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 단어를 처음들을 수 있었고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GUI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를 구현하기에 앞서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 err="1">
                <a:solidFill>
                  <a:srgbClr val="113947"/>
                </a:solidFill>
                <a:latin typeface="+mn-ea"/>
              </a:rPr>
              <a:t>모달을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 사용해야하는 부분과 </a:t>
            </a:r>
            <a:r>
              <a:rPr lang="ko-KR" altLang="en-US" b="1" dirty="0" err="1">
                <a:solidFill>
                  <a:srgbClr val="113947"/>
                </a:solidFill>
                <a:latin typeface="+mn-ea"/>
              </a:rPr>
              <a:t>모달리스를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 사용해야하는 부분에 대해 생각해 볼 수 있었다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  <a:p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또한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GUI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를 구현하면서 이벤트 처리 부분이 어려웠지만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이벤트가 발생하면 어떻게 되는 지 직관적으로 보여서 좋았고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원하는 대로 구현될 때마다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보람을 느낄 수 있었다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C571FC8-F556-4A5A-95AB-41CBF610C99E}"/>
              </a:ext>
            </a:extLst>
          </p:cNvPr>
          <p:cNvSpPr/>
          <p:nvPr/>
        </p:nvSpPr>
        <p:spPr>
          <a:xfrm>
            <a:off x="429964" y="4166183"/>
            <a:ext cx="11282660" cy="656234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많은 것을 하고 싶었는데 다 이루지 못해 아쉬웠다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다음 프로젝트에서는 할 수 있는 만큼만 하고싶다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  <a:endParaRPr lang="ko-KR" altLang="en-US" b="1" dirty="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F9ADF0-CABC-4D40-9AC1-95F2D4C3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381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후기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429964" y="1268760"/>
            <a:ext cx="11282660" cy="1157252"/>
          </a:xfrm>
          <a:prstGeom prst="roundRect">
            <a:avLst>
              <a:gd name="adj" fmla="val 5501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이번엔 조급하게 하지않아서 어느정도 내가 어느정도 전 프로젝트보다 </a:t>
            </a:r>
            <a:r>
              <a:rPr lang="ko-KR" altLang="en-US" b="1" dirty="0" err="1">
                <a:solidFill>
                  <a:srgbClr val="113947"/>
                </a:solidFill>
                <a:latin typeface="+mn-ea"/>
              </a:rPr>
              <a:t>만족할만큼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rgbClr val="113947"/>
                </a:solidFill>
                <a:latin typeface="+mn-ea"/>
              </a:rPr>
              <a:t>완성된거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 같아서 좋았다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49" b="26232"/>
          <a:stretch/>
        </p:blipFill>
        <p:spPr>
          <a:xfrm>
            <a:off x="3906349" y="85723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33" r="10989"/>
          <a:stretch/>
        </p:blipFill>
        <p:spPr>
          <a:xfrm>
            <a:off x="7536160" y="817900"/>
            <a:ext cx="382035" cy="45086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8BD7FA2-8FA9-4C7E-A8FB-44DD430273C9}"/>
              </a:ext>
            </a:extLst>
          </p:cNvPr>
          <p:cNvSpPr/>
          <p:nvPr/>
        </p:nvSpPr>
        <p:spPr>
          <a:xfrm>
            <a:off x="429964" y="3621534"/>
            <a:ext cx="11282660" cy="1157252"/>
          </a:xfrm>
          <a:prstGeom prst="roundRect">
            <a:avLst>
              <a:gd name="adj" fmla="val 5501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GUI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는 수업시간에 따로 배웠던 부분이 아니어서 프로젝트를 진행하면서 어려움이 있었지만 처음 프로젝트 했을 때 보다 수월하게 해낼 수 있었다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14E28C-3BE1-450D-8C74-4DFEF8017C55}"/>
              </a:ext>
            </a:extLst>
          </p:cNvPr>
          <p:cNvSpPr/>
          <p:nvPr/>
        </p:nvSpPr>
        <p:spPr>
          <a:xfrm>
            <a:off x="429964" y="2542245"/>
            <a:ext cx="11252180" cy="924855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이번 프로젝트를 진행하는 동안 배우지 않은 부분을 프로젝트 진행하면서 배움으로써 실력을 올릴 수 있었고 도움이 된 거 같아서 좋은 경험이었다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.</a:t>
            </a: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 </a:t>
            </a:r>
            <a:endParaRPr lang="en-US" altLang="ko-KR" b="1" dirty="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603D71-3E08-4819-894C-3A75F094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05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latin typeface="+mn-ea"/>
              </a:rPr>
              <a:t>Thank you</a:t>
            </a:r>
            <a:endParaRPr lang="ko-KR" altLang="en-US" sz="540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98B8F5-ED40-4AE3-8726-39CCCF34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C5D06-D7D4-407D-AAE9-8DC94257B7B6}"/>
              </a:ext>
            </a:extLst>
          </p:cNvPr>
          <p:cNvSpPr txBox="1"/>
          <p:nvPr/>
        </p:nvSpPr>
        <p:spPr>
          <a:xfrm>
            <a:off x="5291127" y="5960162"/>
            <a:ext cx="170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사용자 흐름도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6647D0-37B6-4C72-98EA-D9C373294E44}"/>
              </a:ext>
            </a:extLst>
          </p:cNvPr>
          <p:cNvSpPr/>
          <p:nvPr/>
        </p:nvSpPr>
        <p:spPr>
          <a:xfrm>
            <a:off x="429964" y="178833"/>
            <a:ext cx="497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(3/4)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541E-A3B9-4244-B085-6B562521AFAE}"/>
              </a:ext>
            </a:extLst>
          </p:cNvPr>
          <p:cNvSpPr txBox="1"/>
          <p:nvPr/>
        </p:nvSpPr>
        <p:spPr>
          <a:xfrm>
            <a:off x="4778221" y="209610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사용자 흐름도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851A4C-8EB3-41AA-9C72-85B21693E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64" y="664595"/>
            <a:ext cx="10978672" cy="51483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C486BE-E6D9-4E56-96E2-2E9EF28D1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68" t="7952" b="86929"/>
          <a:stretch/>
        </p:blipFill>
        <p:spPr>
          <a:xfrm>
            <a:off x="8276216" y="844475"/>
            <a:ext cx="3132420" cy="26356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F74A3C-977C-4C1E-8EEF-AF516E17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2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1CBC88DC-333B-4040-95AD-0FF93B962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6" t="13590" b="29970"/>
          <a:stretch/>
        </p:blipFill>
        <p:spPr>
          <a:xfrm>
            <a:off x="3048021" y="1248722"/>
            <a:ext cx="6479689" cy="46745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4" y="135492"/>
            <a:ext cx="110838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1" b="1" spc="601" dirty="0">
                <a:solidFill>
                  <a:schemeClr val="bg1"/>
                </a:solidFill>
              </a:rPr>
              <a:t>흐름도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5D610-FA51-42C3-9E3A-0F86C5F381E6}"/>
              </a:ext>
            </a:extLst>
          </p:cNvPr>
          <p:cNvSpPr txBox="1"/>
          <p:nvPr/>
        </p:nvSpPr>
        <p:spPr>
          <a:xfrm>
            <a:off x="5246715" y="6178195"/>
            <a:ext cx="169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13947"/>
                </a:solidFill>
              </a:rPr>
              <a:t>관리자 흐름도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6647D0-37B6-4C72-98EA-D9C373294E44}"/>
              </a:ext>
            </a:extLst>
          </p:cNvPr>
          <p:cNvSpPr/>
          <p:nvPr/>
        </p:nvSpPr>
        <p:spPr>
          <a:xfrm>
            <a:off x="429964" y="178833"/>
            <a:ext cx="497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정보구조도 및 흐름도</a:t>
            </a:r>
            <a:r>
              <a:rPr lang="en-US" altLang="ko-KR" b="1" spc="600" dirty="0">
                <a:solidFill>
                  <a:srgbClr val="113947"/>
                </a:solidFill>
              </a:rPr>
              <a:t>(4/4)</a:t>
            </a:r>
            <a:r>
              <a:rPr lang="ko-KR" altLang="en-US" b="1" spc="600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8541E-A3B9-4244-B085-6B562521AFAE}"/>
              </a:ext>
            </a:extLst>
          </p:cNvPr>
          <p:cNvSpPr txBox="1"/>
          <p:nvPr/>
        </p:nvSpPr>
        <p:spPr>
          <a:xfrm>
            <a:off x="4778221" y="209610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 dirty="0">
                <a:solidFill>
                  <a:srgbClr val="FBA305"/>
                </a:solidFill>
                <a:latin typeface="+mn-ea"/>
              </a:rPr>
              <a:t>관리자 흐름도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57A604-716B-4532-A590-8CEA17E54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06" b="91677"/>
          <a:stretch/>
        </p:blipFill>
        <p:spPr>
          <a:xfrm>
            <a:off x="3048022" y="562859"/>
            <a:ext cx="6479689" cy="68930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F15501F-D15D-4127-BAFC-0B9E71646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07" r="21810" b="20785"/>
          <a:stretch/>
        </p:blipFill>
        <p:spPr>
          <a:xfrm>
            <a:off x="656137" y="616913"/>
            <a:ext cx="5026836" cy="5610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0C47E2-044D-44EE-B1C7-C614573B2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51" t="1032" r="24742" b="89758"/>
          <a:stretch/>
        </p:blipFill>
        <p:spPr>
          <a:xfrm>
            <a:off x="5418297" y="800630"/>
            <a:ext cx="896442" cy="6893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5C4643-C779-4927-BC71-3D6B0ED0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0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24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(1/5)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79AE1-CFEA-45C5-8695-890D360207E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사용자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D09E41-1911-4AF9-9038-AD1842C345CE}"/>
              </a:ext>
            </a:extLst>
          </p:cNvPr>
          <p:cNvGraphicFramePr>
            <a:graphicFrameLocks noGrp="1"/>
          </p:cNvGraphicFramePr>
          <p:nvPr/>
        </p:nvGraphicFramePr>
        <p:xfrm>
          <a:off x="353386" y="505780"/>
          <a:ext cx="11581940" cy="6060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5194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986107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848953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79926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679926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7183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641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46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계좌 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1235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계좌관리 기능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생성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입력받아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계좌 번호를 생성하고 정보를 파일 서버에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정보는 이름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주민등록번호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전화번호를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인증 번호를 발급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받고 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인증 번호를 입력한다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유형을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선택받고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비밀번호를 설정한다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저장하는 정보는 이름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주민등록번호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전화번호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생성 날짜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비밀번호이다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계좌번호는 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 - 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은행 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 - 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일련번호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로 생성한다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유형은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012(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일반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와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021(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적금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 있고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은행 번호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068,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일련번호는 랜덤 숫자로 설정된다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7284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계좌관리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조회</a:t>
                      </a:r>
                      <a:endParaRPr lang="ko-KR" altLang="en-US" sz="11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11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 번호와 비밀번호를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계좌와 일치하는 정보를 파일 서버에서 가져와 출력한다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사용자가 계좌를 조회했을 때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정보 일부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유형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가 표시된다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조회 날짜를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69594"/>
                  </a:ext>
                </a:extLst>
              </a:tr>
              <a:tr h="72841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계좌관리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해지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  <a:endParaRPr lang="ko-KR" altLang="en-US" sz="1100" b="1" i="0" u="none" strike="noStrike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입력받아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파일 서버에 </a:t>
                      </a:r>
                      <a:r>
                        <a:rPr lang="ko-KR" altLang="en-US" sz="920" b="1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정보와 일치하는지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확인한다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정보는 계좌 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비밀번호를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인증 번호를 발급받고 인증 번호를 입력한다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정보와 파일 서버 정보가 일치 시 계좌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를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해지한다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768548"/>
                  </a:ext>
                </a:extLst>
              </a:tr>
              <a:tr h="897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입출금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보이스피싱 경고 문구를 출력한다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 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입금할 금액을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입금 날짜를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 후의 계좌 명세표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날짜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금액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출력한 뒤에 파일 서버에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82797"/>
                  </a:ext>
                </a:extLst>
              </a:tr>
              <a:tr h="8974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입출금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보이스피싱 경고 문구를 출력한다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 번호와 비밀번호를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출금할 금액을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출금 날짜를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 후의 계좌 명세표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날짜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금액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잔액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를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출력한 뒤에 파일 서버에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994734"/>
                  </a:ext>
                </a:extLst>
              </a:tr>
              <a:tr h="106657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입출금 기능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 이체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  <a:endParaRPr lang="ko-KR" altLang="en-US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보이스피싱 경고 문구를 출력한다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계좌 번호와 수금인의 계좌 번호 그리고 사용자의 비밀번호를 </a:t>
                      </a:r>
                      <a:r>
                        <a:rPr lang="ko-KR" altLang="en-US" sz="920" b="1" u="none" strike="noStrike" kern="1200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입력받는다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이체할 금액을 </a:t>
                      </a:r>
                      <a:r>
                        <a:rPr lang="ko-KR" altLang="en-US" sz="920" b="1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수금인의 정보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이름과 계좌 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출력하고 이체 확인을 받는다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거래내역에 계좌 이체 날짜를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6.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이체 후의 계좌 잔액을 명세표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 날짜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송금인 계좌 번호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송금액</a:t>
                      </a:r>
                      <a:r>
                        <a:rPr lang="en-US" altLang="ko-KR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수금인 계좌 번호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를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920" b="1" u="none" strike="noStrike" kern="1200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출력</a:t>
                      </a:r>
                      <a:r>
                        <a:rPr lang="ko-KR" altLang="en-US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 뒤에 파일 서버에 저장한다</a:t>
                      </a:r>
                      <a:r>
                        <a:rPr lang="en-US" altLang="ko-KR" sz="920" b="1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lang="en-US" altLang="ko-KR" sz="92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602902"/>
                  </a:ext>
                </a:extLst>
              </a:tr>
            </a:tbl>
          </a:graphicData>
        </a:graphic>
      </p:graphicFrame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1A50E0-A136-49A7-B060-4BB6200E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83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3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(2/5)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9F08E-025D-4D33-9DEF-F5754E55B6D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사용자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D7A3F2E-AFCF-48E0-853E-DDB26B3B2DB3}"/>
              </a:ext>
            </a:extLst>
          </p:cNvPr>
          <p:cNvGraphicFramePr>
            <a:graphicFrameLocks noGrp="1"/>
          </p:cNvGraphicFramePr>
          <p:nvPr/>
        </p:nvGraphicFramePr>
        <p:xfrm>
          <a:off x="354932" y="521752"/>
          <a:ext cx="11588432" cy="5860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875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991857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969661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44315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463860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210864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2184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233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사용자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계좌 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224735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신용대출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신용대출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이름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대출 한도를 계산한다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신용점수에 따라 대출금액과 이자율이 결정된다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첫 신용점수는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점으로 시작한다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 상환 시 점수는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점이 오르며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연체시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날마다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-1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씩 깎인다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달마다 </a:t>
                      </a:r>
                      <a:r>
                        <a:rPr lang="ko-KR" altLang="en-US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한번이라도 단풍은행을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이용했을 시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이체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 5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점이 오르며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달에 이용 기록이 없다면 날마다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-1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씩 깎인다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 기간에 따라 이자 감면율이 결정된다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대출금 한도를 출력하고 대출금을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납입정보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거치 기간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납입일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거래정보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거치기간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납입일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를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현금 정산 화면을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사용자가 현금을 확인하는 화면을 출력한 뒤에 파일 서버에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101181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상품 추천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예금 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이름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파일서버에 있는 사용자의 정보를 확인하여 상품을 선정한다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추천할 예금목록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일반예금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정기예금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예금 선택 시 해당 계좌의 예금 상품을 변경한다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변경 안내와 변경된 계좌 정보를 출력한 뒤에 파일서버에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69594"/>
                  </a:ext>
                </a:extLst>
              </a:tr>
              <a:tr h="102896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상품 추천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적금 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이름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파일서버에 있는 사용자의 정보를 확인하여 상품을 선정한다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추천할 적금목록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정기적금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목표형적금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적금 선택 시 해당 계좌의 적금 상품을 변경한다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변경 안내와 변경된 계좌 정보를 출력한 뒤에 파일서버에 저장한다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2768548"/>
                  </a:ext>
                </a:extLst>
              </a:tr>
              <a:tr h="8457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이름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계좌번호를 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입력받는다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파일서버에 있는 사용자의 정보를 확인하여 우대고객 여부를 계산한다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b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   -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총 통장 잔액이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억이상일경우</a:t>
                      </a:r>
                      <a:r>
                        <a:rPr lang="en-US" altLang="ko-KR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단풍은행에서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거래가 지속적으로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개월 이상 사용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달에 한번이상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한 사용자</a:t>
                      </a:r>
                      <a:b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우대고객이라면 혜택을 출력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일반 고객이라면 우대 고객 조건을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82797"/>
                  </a:ext>
                </a:extLst>
              </a:tr>
              <a:tr h="42285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 혜택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5000"/>
                        </a:lnSpc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우대고객의 혜택을 출력한다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99473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29CAF7-954D-4075-B351-2300425C9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8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3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(3/5)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9F08E-025D-4D33-9DEF-F5754E55B6D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관리자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D7A3F2E-AFCF-48E0-853E-DDB26B3B2D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0947" y="521752"/>
          <a:ext cx="11582421" cy="572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411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858882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1217234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98383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428041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60470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131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i="0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관리자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62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관리자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108306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관리자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고객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전체 고객 목록을 출력하고 상세 확인할 고객을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선택받는다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상세 확인할 고객을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10830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고객 정보 수정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전체 고객 목록을 출력하고 수정할 고객을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선택받는다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선택된 고객을 수정한다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수정을 적용할지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선택받는다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4.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수정된 고객 목록을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709078"/>
                  </a:ext>
                </a:extLst>
              </a:tr>
              <a:tr h="108306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고객 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계좌 생성 화면을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171450" indent="-171450" algn="l" fontAlgn="ctr">
                        <a:lnSpc>
                          <a:spcPct val="125000"/>
                        </a:lnSpc>
                        <a:buFontTx/>
                        <a:buChar char="-"/>
                      </a:pP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계좌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생성중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인증번호는 생략한다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Tx/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생성된 계좌 정보를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472525"/>
                  </a:ext>
                </a:extLst>
              </a:tr>
              <a:tr h="108306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보유 현금 현황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현재 은행이 보유한 현금을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597792"/>
                  </a:ext>
                </a:extLst>
              </a:tr>
              <a:tr h="108306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현금 흐름 확인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1.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현재 은행의 월별 입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출금량과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월별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현금량을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출력한다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13777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40D975-B921-4428-984A-15B3602C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7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3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(4/5)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9F08E-025D-4D33-9DEF-F5754E55B6D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시스템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D7A3F2E-AFCF-48E0-853E-DDB26B3B2DB3}"/>
              </a:ext>
            </a:extLst>
          </p:cNvPr>
          <p:cNvGraphicFramePr>
            <a:graphicFrameLocks noGrp="1"/>
          </p:cNvGraphicFramePr>
          <p:nvPr/>
        </p:nvGraphicFramePr>
        <p:xfrm>
          <a:off x="360947" y="521752"/>
          <a:ext cx="11582421" cy="5528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9411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990315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1085801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98383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428041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60470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131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 </a:t>
                      </a:r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8708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시스템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 err="1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미거래</a:t>
                      </a:r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 계좌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입금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출금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이체 시 마지막 거래내역을 조회해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년간 거래가 없는 계좌를 휴면계좌로 전환한다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Ex)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마지막 거래내역이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22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 이라면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23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년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일 부터 계좌가 정지된다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87080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보이스피싱 예방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 이상의 금액이 입금된 경우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분 동안 계좌를 동결시킨다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687874"/>
                  </a:ext>
                </a:extLst>
              </a:tr>
              <a:tr h="8708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 제한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회 이용 시 최소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 이상 최대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 이하이며</a:t>
                      </a:r>
                      <a:endParaRPr lang="en-US" altLang="ko-KR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일 최대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600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원까지 출금할 수 있다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514909"/>
                  </a:ext>
                </a:extLst>
              </a:tr>
              <a:tr h="8708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이체 제한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이체는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회 최소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원 이상 최대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600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 이하이며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일 최대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3,000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 원까지 이체 가능하다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499125"/>
                  </a:ext>
                </a:extLst>
              </a:tr>
              <a:tr h="87080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신용점수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최초 신용점수는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50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점으로 시작한다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달마다 </a:t>
                      </a:r>
                      <a:r>
                        <a:rPr lang="ko-KR" altLang="en-US" sz="92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한번이라도 단풍은행을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이용했을 시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입금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이체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대출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적금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)5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점이 오르며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달에 이용 기록이 없다면 날마다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-1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씩 깎인다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우대고객의 경우 대출 연체시를 제외하고 신용도가 떨어지지 않는다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대출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상환시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점수는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점이 오르며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281655"/>
                  </a:ext>
                </a:extLst>
              </a:tr>
              <a:tr h="8708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이자율 계산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지정된 이자율에 따른다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보통예금 이자율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0.1%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정기예금 이자율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2.4%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정기적금 이자율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3.1%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자유적금 이자율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3.3%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960425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32D896-E4A3-43F9-8F5B-98391BAF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41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F0AB28-80A9-4398-8E6A-2AE08BD838BC}"/>
              </a:ext>
            </a:extLst>
          </p:cNvPr>
          <p:cNvSpPr/>
          <p:nvPr/>
        </p:nvSpPr>
        <p:spPr>
          <a:xfrm>
            <a:off x="429964" y="178833"/>
            <a:ext cx="3536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기능정의 목록</a:t>
            </a:r>
            <a:r>
              <a:rPr lang="en-US" altLang="ko-KR" b="1" spc="600" dirty="0">
                <a:solidFill>
                  <a:srgbClr val="113947"/>
                </a:solidFill>
              </a:rPr>
              <a:t>(5/5)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9F08E-025D-4D33-9DEF-F5754E55B6D9}"/>
              </a:ext>
            </a:extLst>
          </p:cNvPr>
          <p:cNvSpPr txBox="1"/>
          <p:nvPr/>
        </p:nvSpPr>
        <p:spPr>
          <a:xfrm>
            <a:off x="3804322" y="213975"/>
            <a:ext cx="2010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FBA305"/>
                </a:solidFill>
                <a:latin typeface="+mn-ea"/>
              </a:rPr>
              <a:t>- </a:t>
            </a:r>
            <a:r>
              <a:rPr lang="ko-KR" altLang="en-US" sz="1400" b="1">
                <a:solidFill>
                  <a:srgbClr val="FBA305"/>
                </a:solidFill>
                <a:latin typeface="+mn-ea"/>
              </a:rPr>
              <a:t>시스템</a:t>
            </a:r>
            <a:endParaRPr lang="ko-KR" altLang="en-US" sz="1400" b="1" dirty="0">
              <a:solidFill>
                <a:srgbClr val="FBA305"/>
              </a:solidFill>
              <a:latin typeface="+mn-ea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D7A3F2E-AFCF-48E0-853E-DDB26B3B2DB3}"/>
              </a:ext>
            </a:extLst>
          </p:cNvPr>
          <p:cNvGraphicFramePr>
            <a:graphicFrameLocks noGrp="1"/>
          </p:cNvGraphicFramePr>
          <p:nvPr/>
        </p:nvGraphicFramePr>
        <p:xfrm>
          <a:off x="354932" y="521752"/>
          <a:ext cx="11588434" cy="55283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126">
                  <a:extLst>
                    <a:ext uri="{9D8B030D-6E8A-4147-A177-3AD203B41FA5}">
                      <a16:colId xmlns:a16="http://schemas.microsoft.com/office/drawing/2014/main" val="2018165297"/>
                    </a:ext>
                  </a:extLst>
                </a:gridCol>
                <a:gridCol w="989286">
                  <a:extLst>
                    <a:ext uri="{9D8B030D-6E8A-4147-A177-3AD203B41FA5}">
                      <a16:colId xmlns:a16="http://schemas.microsoft.com/office/drawing/2014/main" val="3755522491"/>
                    </a:ext>
                  </a:extLst>
                </a:gridCol>
                <a:gridCol w="1084673">
                  <a:extLst>
                    <a:ext uri="{9D8B030D-6E8A-4147-A177-3AD203B41FA5}">
                      <a16:colId xmlns:a16="http://schemas.microsoft.com/office/drawing/2014/main" val="620106784"/>
                    </a:ext>
                  </a:extLst>
                </a:gridCol>
                <a:gridCol w="697657">
                  <a:extLst>
                    <a:ext uri="{9D8B030D-6E8A-4147-A177-3AD203B41FA5}">
                      <a16:colId xmlns:a16="http://schemas.microsoft.com/office/drawing/2014/main" val="3419015653"/>
                    </a:ext>
                  </a:extLst>
                </a:gridCol>
                <a:gridCol w="427596">
                  <a:extLst>
                    <a:ext uri="{9D8B030D-6E8A-4147-A177-3AD203B41FA5}">
                      <a16:colId xmlns:a16="http://schemas.microsoft.com/office/drawing/2014/main" val="46113968"/>
                    </a:ext>
                  </a:extLst>
                </a:gridCol>
                <a:gridCol w="8052096">
                  <a:extLst>
                    <a:ext uri="{9D8B030D-6E8A-4147-A177-3AD203B41FA5}">
                      <a16:colId xmlns:a16="http://schemas.microsoft.com/office/drawing/2014/main" val="2712709061"/>
                    </a:ext>
                  </a:extLst>
                </a:gridCol>
              </a:tblGrid>
              <a:tr h="14131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655908"/>
                  </a:ext>
                </a:extLst>
              </a:tr>
              <a:tr h="1325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 기능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시스템 </a:t>
                      </a:r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관련 기능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우선 순위</a:t>
                      </a:r>
                      <a:endParaRPr lang="ko-KR" altLang="en-US" sz="950" b="1" i="0" u="none" strike="noStrike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중요도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기능 정의</a:t>
                      </a:r>
                      <a:endParaRPr lang="ko-KR" altLang="en-US" sz="950" b="1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986" marR="6986" marT="6986" marB="0" anchor="ctr"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3000">
                          <a:srgbClr val="113947"/>
                        </a:gs>
                        <a:gs pos="93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49455521"/>
                  </a:ext>
                </a:extLst>
              </a:tr>
              <a:tr h="1044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시스템 기능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대출한도 계산</a:t>
                      </a:r>
                      <a:endParaRPr lang="en-US" altLang="ko-KR" sz="1100" b="1" i="0" u="none" strike="noStrike" dirty="0">
                        <a:solidFill>
                          <a:srgbClr val="113947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사용자의 모든 계좌 잔액에 따라 대출 한도를 계산한다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indent="0" algn="l" fontAlgn="ctr">
                        <a:lnSpc>
                          <a:spcPct val="125000"/>
                        </a:lnSpc>
                        <a:buNone/>
                      </a:pP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Ex) 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라이언의 신용도는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95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이고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2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개의 예금계좌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1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개의 적금계좌가 있으며 각각 잔액이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300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만원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600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만원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, 2000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만원이면 대출 한도는 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4000</a:t>
                      </a:r>
                      <a:r>
                        <a:rPr lang="ko-KR" altLang="en-US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만원이다</a:t>
                      </a:r>
                      <a:r>
                        <a:rPr lang="en-US" altLang="ko-KR" sz="920" b="1" i="0" u="none" strike="noStrike" dirty="0">
                          <a:solidFill>
                            <a:srgbClr val="113947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581074"/>
                  </a:ext>
                </a:extLst>
              </a:tr>
              <a:tr h="1044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상품 추천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입력받은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사용자의 이름과 계좌번호를 토대로 입금과 출금 패턴을 분석하여 알맞은 상품을 추천한다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Ex)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매달 잔액이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70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 이상 남는 계좌의 계좌번호가 입력되면 매달 정기적금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(50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/2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년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을 추천한다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040083"/>
                  </a:ext>
                </a:extLst>
              </a:tr>
              <a:tr h="1044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통계 및 분석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 별로 은행의 현금 흐름을 파악한다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 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입금량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 별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월 별 잔액 량 등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),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위의 자료들을 리스트로 저장하고 이를 토대로 그래프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막대 및 꺾은선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를 그린다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45332"/>
                  </a:ext>
                </a:extLst>
              </a:tr>
              <a:tr h="1044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우대고객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우대고객기준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 조건에 모두 해당하는 고객</a:t>
                      </a:r>
                      <a:endParaRPr lang="en-US" altLang="ko-KR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 조건 중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 조건에만 해당하는 고객</a:t>
                      </a:r>
                      <a:endParaRPr lang="en-US" altLang="ko-KR" sz="92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그 어떤 조건도 해당하지 않는 고객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87316"/>
                  </a:ext>
                </a:extLst>
              </a:tr>
              <a:tr h="1044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1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우대고객 혜택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이체를 제외한 출금 형태에 대해서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0.5%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할인된다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 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모든 우대고객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Ex.20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출금시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현금은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만원이 출금되지만 잔액은 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1000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원 덜 차감된다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연체를 제외하고 신용도가 떨어지지 않는다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 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모든 우대고객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타행 은행과의 </a:t>
                      </a:r>
                      <a:r>
                        <a:rPr lang="ko-KR" altLang="en-US" sz="920" b="1" dirty="0" err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거래시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 수수료가 없다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 (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모든 우대고객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신용 대출 시 이자율이 낮아진다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2%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감면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, 2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급</a:t>
                      </a:r>
                      <a:r>
                        <a:rPr lang="en-US" altLang="ko-KR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: 1% </a:t>
                      </a:r>
                      <a:r>
                        <a:rPr lang="ko-KR" altLang="en-US" sz="92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감면</a:t>
                      </a:r>
                    </a:p>
                  </a:txBody>
                  <a:tcPr marL="136800" marR="136800" marT="0" marB="5400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783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EB83A-105B-41D4-8EBD-CF4A7BBA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71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26EED4-C498-4F9C-9B37-19B97042CA7B}"/>
              </a:ext>
            </a:extLst>
          </p:cNvPr>
          <p:cNvSpPr txBox="1"/>
          <p:nvPr/>
        </p:nvSpPr>
        <p:spPr>
          <a:xfrm>
            <a:off x="276688" y="488304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prstClr val="white">
                        <a:lumMod val="75000"/>
                      </a:prstClr>
                    </a:gs>
                    <a:gs pos="69000">
                      <a:prstClr val="white">
                        <a:lumMod val="85000"/>
                      </a:prstClr>
                    </a:gs>
                    <a:gs pos="26000">
                      <a:prstClr val="white"/>
                    </a:gs>
                    <a:gs pos="41000">
                      <a:prstClr val="white">
                        <a:lumMod val="95000"/>
                      </a:prst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03</a:t>
            </a:r>
            <a:endParaRPr kumimoji="0" lang="ko-KR" altLang="en-US" sz="96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prstClr val="white">
                      <a:lumMod val="75000"/>
                    </a:prstClr>
                  </a:gs>
                  <a:gs pos="69000">
                    <a:prstClr val="white">
                      <a:lumMod val="85000"/>
                    </a:prstClr>
                  </a:gs>
                  <a:gs pos="26000">
                    <a:prstClr val="white"/>
                  </a:gs>
                  <a:gs pos="41000">
                    <a:prstClr val="white">
                      <a:lumMod val="95000"/>
                    </a:prst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4569D6-D9B9-4328-BF75-7FAD97B24B61}"/>
              </a:ext>
            </a:extLst>
          </p:cNvPr>
          <p:cNvSpPr/>
          <p:nvPr/>
        </p:nvSpPr>
        <p:spPr>
          <a:xfrm>
            <a:off x="911424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6752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rgbClr val="113947"/>
                </a:solidFill>
                <a:latin typeface="+mj-ea"/>
                <a:ea typeface="+mj-ea"/>
              </a:rPr>
              <a:t>사용자 화면          </a:t>
            </a:r>
            <a:r>
              <a:rPr lang="en-US" altLang="ko-KR" sz="1200" b="1" dirty="0">
                <a:solidFill>
                  <a:srgbClr val="113947"/>
                </a:solidFill>
                <a:latin typeface="+mj-ea"/>
                <a:ea typeface="+mj-ea"/>
              </a:rPr>
              <a:t>|      </a:t>
            </a:r>
            <a:r>
              <a:rPr lang="ko-KR" altLang="en-US" sz="1200" b="1" dirty="0">
                <a:solidFill>
                  <a:srgbClr val="113947"/>
                </a:solidFill>
                <a:latin typeface="+mj-ea"/>
                <a:ea typeface="+mj-ea"/>
              </a:rPr>
              <a:t>관리자 화면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EF220A-47B7-4280-9E55-1A7ECE9BCE0D}"/>
              </a:ext>
            </a:extLst>
          </p:cNvPr>
          <p:cNvSpPr/>
          <p:nvPr/>
        </p:nvSpPr>
        <p:spPr>
          <a:xfrm>
            <a:off x="2639616" y="3860613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FAD418-12EC-4CCE-AC6B-584821898AC3}"/>
              </a:ext>
            </a:extLst>
          </p:cNvPr>
          <p:cNvSpPr txBox="1"/>
          <p:nvPr/>
        </p:nvSpPr>
        <p:spPr>
          <a:xfrm>
            <a:off x="427694" y="1305342"/>
            <a:ext cx="57579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/>
            <a:r>
              <a:rPr lang="en-US" altLang="ko-KR" sz="4400" b="1" dirty="0">
                <a:blipFill>
                  <a:blip r:embed="rId2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User</a:t>
            </a:r>
          </a:p>
          <a:p>
            <a:pPr lvl="0" defTabSz="457200" latinLnBrk="0"/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Interface </a:t>
            </a:r>
          </a:p>
          <a:p>
            <a:pPr lvl="0" defTabSz="457200" latinLnBrk="0"/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Wireframe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D2D71-3A6C-4405-BA5C-586350D8F1E3}"/>
              </a:ext>
            </a:extLst>
          </p:cNvPr>
          <p:cNvSpPr txBox="1"/>
          <p:nvPr/>
        </p:nvSpPr>
        <p:spPr>
          <a:xfrm>
            <a:off x="422555" y="3367881"/>
            <a:ext cx="44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은행 입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출금 관리를 위한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JAVA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프로그램 개발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009003-A129-4B65-9504-F5C2D69A4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38" y="1124744"/>
            <a:ext cx="5323721" cy="47520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5DC90C-BB45-4642-BB05-BC87DDA04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77" y="4029892"/>
            <a:ext cx="403200" cy="403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097C9-6B3D-4B80-BF11-4EBE95208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72" y="4073092"/>
            <a:ext cx="360000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C237ED-11EC-484A-9537-1ADC917A652C}"/>
              </a:ext>
            </a:extLst>
          </p:cNvPr>
          <p:cNvSpPr txBox="1"/>
          <p:nvPr/>
        </p:nvSpPr>
        <p:spPr>
          <a:xfrm>
            <a:off x="1056559" y="4599049"/>
            <a:ext cx="1295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User 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Screen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사용자 화면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1C323-533E-4E42-9735-130DC406CACC}"/>
              </a:ext>
            </a:extLst>
          </p:cNvPr>
          <p:cNvSpPr txBox="1"/>
          <p:nvPr/>
        </p:nvSpPr>
        <p:spPr>
          <a:xfrm>
            <a:off x="2880467" y="4599049"/>
            <a:ext cx="1295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Manager</a:t>
            </a: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Screen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관리자 화면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1AF40-A49D-4A5D-A949-9921A726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14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A7801-A284-46AD-ACA7-4DF1595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113947"/>
                </a:solidFill>
                <a:latin typeface="+mj-ea"/>
              </a:rPr>
              <a:t>Contents</a:t>
            </a:r>
            <a:endParaRPr lang="ko-KR" altLang="en-US" b="1" dirty="0">
              <a:solidFill>
                <a:srgbClr val="113947"/>
              </a:solidFill>
              <a:latin typeface="+mj-ea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CAA7C6-2BE9-4271-A65E-1184A5EA1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1397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113947"/>
                </a:solidFill>
                <a:latin typeface="+mj-ea"/>
                <a:ea typeface="+mj-ea"/>
              </a:rPr>
              <a:t>1. Project Plan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113947"/>
                </a:solidFill>
                <a:latin typeface="+mj-ea"/>
                <a:ea typeface="+mj-ea"/>
              </a:rPr>
              <a:t>2. Software Requirements Specification</a:t>
            </a:r>
          </a:p>
          <a:p>
            <a:pPr marL="0" lvl="0" indent="0" defTabSz="457200" latinLnBrk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113947"/>
                </a:solidFill>
                <a:latin typeface="+mj-ea"/>
                <a:ea typeface="+mj-ea"/>
              </a:rPr>
              <a:t>3. User Interface Wireframe</a:t>
            </a:r>
          </a:p>
          <a:p>
            <a:pPr marL="0" indent="0" defTabSz="457200" latinLnBrk="0">
              <a:lnSpc>
                <a:spcPct val="150000"/>
              </a:lnSpc>
              <a:buNone/>
            </a:pPr>
            <a:r>
              <a:rPr lang="en-US" altLang="ko-KR" b="1" dirty="0">
                <a:solidFill>
                  <a:srgbClr val="113947"/>
                </a:solidFill>
                <a:latin typeface="+mj-ea"/>
                <a:ea typeface="+mj-ea"/>
              </a:rPr>
              <a:t>4. Project Review</a:t>
            </a:r>
            <a:endParaRPr lang="ko-KR" altLang="en-US" b="1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6503F7-E543-46C6-860C-6AAC077FBA2F}"/>
              </a:ext>
            </a:extLst>
          </p:cNvPr>
          <p:cNvSpPr/>
          <p:nvPr/>
        </p:nvSpPr>
        <p:spPr>
          <a:xfrm>
            <a:off x="315823" y="282293"/>
            <a:ext cx="11560355" cy="6293414"/>
          </a:xfrm>
          <a:prstGeom prst="rect">
            <a:avLst/>
          </a:prstGeom>
          <a:noFill/>
          <a:ln w="28575"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7B649C43-D944-438E-BF75-4B0B27DAC65C}"/>
              </a:ext>
            </a:extLst>
          </p:cNvPr>
          <p:cNvSpPr/>
          <p:nvPr/>
        </p:nvSpPr>
        <p:spPr>
          <a:xfrm>
            <a:off x="10681725" y="282293"/>
            <a:ext cx="576064" cy="914459"/>
          </a:xfrm>
          <a:prstGeom prst="flowChartOffpageConnector">
            <a:avLst/>
          </a:prstGeom>
          <a:solidFill>
            <a:srgbClr val="113947"/>
          </a:solidFill>
          <a:ln w="28575"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DEBC46-8804-4919-812C-75DE9C0C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19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F85D7C-8C4B-4617-A0D2-B806594DD3EC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3A163B-448F-42C9-97AA-FA3880F97A75}"/>
              </a:ext>
            </a:extLst>
          </p:cNvPr>
          <p:cNvSpPr/>
          <p:nvPr/>
        </p:nvSpPr>
        <p:spPr>
          <a:xfrm>
            <a:off x="2953048" y="165000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96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생성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이름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주민번호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주소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전화번호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01012345678</a:t>
            </a: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99811-631D-4AD0-8720-B4939486A9E5}"/>
              </a:ext>
            </a:extLst>
          </p:cNvPr>
          <p:cNvSpPr/>
          <p:nvPr/>
        </p:nvSpPr>
        <p:spPr>
          <a:xfrm>
            <a:off x="3880339" y="3985095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73983E-E8C0-4547-8A58-D689188CA5A7}"/>
              </a:ext>
            </a:extLst>
          </p:cNvPr>
          <p:cNvSpPr/>
          <p:nvPr/>
        </p:nvSpPr>
        <p:spPr>
          <a:xfrm>
            <a:off x="4031341" y="4136096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대우 은행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관리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입금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출금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이체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69108-83EE-4C6F-9367-918B43459834}"/>
              </a:ext>
            </a:extLst>
          </p:cNvPr>
          <p:cNvSpPr/>
          <p:nvPr/>
        </p:nvSpPr>
        <p:spPr>
          <a:xfrm>
            <a:off x="4506125" y="4460362"/>
            <a:ext cx="3194270" cy="15913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1234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en-US" altLang="ko-KR" sz="1246" dirty="0">
                <a:solidFill>
                  <a:schemeClr val="tx1"/>
                </a:solidFill>
              </a:rPr>
              <a:t>5 </a:t>
            </a:r>
            <a:r>
              <a:rPr lang="ko-KR" altLang="en-US" sz="1246" dirty="0">
                <a:solidFill>
                  <a:schemeClr val="tx1"/>
                </a:solidFill>
              </a:rPr>
              <a:t>초 후에 이 창이 종료됩니다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  <a:endParaRPr lang="ko-KR" altLang="en-US" sz="124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DE1-00A7-4AA0-A20D-DC0C23656E77}"/>
              </a:ext>
            </a:extLst>
          </p:cNvPr>
          <p:cNvSpPr txBox="1"/>
          <p:nvPr/>
        </p:nvSpPr>
        <p:spPr>
          <a:xfrm>
            <a:off x="7334506" y="2189303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5A8D-6282-437F-B9F2-23F145A8B057}"/>
              </a:ext>
            </a:extLst>
          </p:cNvPr>
          <p:cNvSpPr txBox="1"/>
          <p:nvPr/>
        </p:nvSpPr>
        <p:spPr>
          <a:xfrm>
            <a:off x="4135880" y="2189303"/>
            <a:ext cx="591967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034870-A81B-44A7-91DF-CD0BC293D4F1}"/>
              </a:ext>
            </a:extLst>
          </p:cNvPr>
          <p:cNvGraphicFramePr>
            <a:graphicFrameLocks noGrp="1"/>
          </p:cNvGraphicFramePr>
          <p:nvPr/>
        </p:nvGraphicFramePr>
        <p:xfrm>
          <a:off x="6756633" y="603395"/>
          <a:ext cx="1155744" cy="143490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85248">
                  <a:extLst>
                    <a:ext uri="{9D8B030D-6E8A-4147-A177-3AD203B41FA5}">
                      <a16:colId xmlns:a16="http://schemas.microsoft.com/office/drawing/2014/main" val="1121995214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2886611143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394101960"/>
                    </a:ext>
                  </a:extLst>
                </a:gridCol>
              </a:tblGrid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2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993568470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4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5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6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1533844988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7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8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9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785089756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#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*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05768379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133CA53-8333-42CD-A352-A63A9C155502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404664"/>
          <a:ext cx="2426840" cy="110928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ㅃ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ㅉ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ㄸ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ㄲ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ㅆ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ㅒ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ㅖ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ㅂ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ㅈ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ㄷ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ㄱ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ㅅ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ㅛ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ㅕ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ㅑ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ㅐ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ㅔ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ㄴ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ㅇ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ㄹ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ㅎ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ㅗ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ㅓ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ㅏ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ㅣ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ㅋ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ㅌ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ㅊ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ㅍ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ㅠ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ㅜ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ㅡ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564B69-28D6-4185-9BEA-C79EA0FAA179}"/>
              </a:ext>
            </a:extLst>
          </p:cNvPr>
          <p:cNvSpPr txBox="1"/>
          <p:nvPr/>
        </p:nvSpPr>
        <p:spPr>
          <a:xfrm>
            <a:off x="9051527" y="1561110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주소 입력용 키보드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F37CB-C28D-4203-BD63-8E0A23D335B8}"/>
              </a:ext>
            </a:extLst>
          </p:cNvPr>
          <p:cNvSpPr txBox="1"/>
          <p:nvPr/>
        </p:nvSpPr>
        <p:spPr>
          <a:xfrm>
            <a:off x="8993853" y="181782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이름 입력용 키보드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89AE1C6-A7F8-4D1F-BCD8-07B570F39A1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1775821"/>
          <a:ext cx="2426840" cy="162481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149761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7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8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9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!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@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#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$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%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^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&amp;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*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(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ㅃ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ㅉ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ㄸ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ㄲ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ㅆ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-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+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=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ㅒ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ㅖ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ㅂ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ㅈ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ㄷ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ㄱ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ㅅ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ㅛ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ㅕ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ㅑ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ㅐ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ㅔ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/>
                        <a:t>ㅁ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ㄴ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ㅇ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ㄹ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ㅎ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ㅗ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ㅓ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ㅏ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ㅣ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/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ㅋ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ㅌ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ㅊ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ㅍ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ㅠ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ㅡ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]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,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‘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{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}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소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대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3AC4B0B-F471-4B53-883B-FC99EF05B547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3469848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4274729315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소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5AD7C3-C977-4361-A12B-FC6D8F308ED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5027297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362754412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대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C119EB-8EB0-4D16-859E-05356027C7B5}"/>
              </a:ext>
            </a:extLst>
          </p:cNvPr>
          <p:cNvSpPr/>
          <p:nvPr/>
        </p:nvSpPr>
        <p:spPr>
          <a:xfrm>
            <a:off x="7292399" y="2215513"/>
            <a:ext cx="906011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6D1D25-931E-4543-BCC0-C779DC50558D}"/>
              </a:ext>
            </a:extLst>
          </p:cNvPr>
          <p:cNvSpPr/>
          <p:nvPr/>
        </p:nvSpPr>
        <p:spPr>
          <a:xfrm>
            <a:off x="1800920" y="308244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B6C09-2591-4DD0-868A-11EAE67F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9"/>
            <a:ext cx="12192000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B1AE29-ED04-4396-BE27-049FC4312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5" t="27249" r="40875" b="51602"/>
          <a:stretch/>
        </p:blipFill>
        <p:spPr>
          <a:xfrm>
            <a:off x="0" y="0"/>
            <a:ext cx="1828800" cy="1447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103E8B-E5F7-4834-957E-386BB2DC0B51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r>
              <a:rPr lang="ko-KR" altLang="en-US" sz="1600" b="1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EB6A61-A004-4659-A025-66DA7BC73D0C}"/>
              </a:ext>
            </a:extLst>
          </p:cNvPr>
          <p:cNvSpPr/>
          <p:nvPr/>
        </p:nvSpPr>
        <p:spPr>
          <a:xfrm>
            <a:off x="3023593" y="31001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417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생성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이름</a:t>
            </a:r>
            <a:r>
              <a:rPr lang="en-US" altLang="ko-KR" sz="1246" dirty="0">
                <a:solidFill>
                  <a:schemeClr val="tx1"/>
                </a:solidFill>
              </a:rPr>
              <a:t>: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주민번호</a:t>
            </a:r>
            <a:r>
              <a:rPr lang="en-US" altLang="ko-KR" sz="1246" dirty="0">
                <a:solidFill>
                  <a:schemeClr val="tx1"/>
                </a:solidFill>
              </a:rPr>
              <a:t>: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주소</a:t>
            </a:r>
            <a:r>
              <a:rPr lang="en-US" altLang="ko-KR" sz="1246" dirty="0">
                <a:solidFill>
                  <a:schemeClr val="tx1"/>
                </a:solidFill>
              </a:rPr>
              <a:t>: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전화번호</a:t>
            </a:r>
            <a:r>
              <a:rPr lang="en-US" altLang="ko-KR" sz="1246" dirty="0">
                <a:solidFill>
                  <a:schemeClr val="tx1"/>
                </a:solidFill>
              </a:rPr>
              <a:t>: 01012345678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1234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90A6FF-361F-4B53-98DE-453968BD09A1}"/>
              </a:ext>
            </a:extLst>
          </p:cNvPr>
          <p:cNvSpPr txBox="1"/>
          <p:nvPr/>
        </p:nvSpPr>
        <p:spPr>
          <a:xfrm>
            <a:off x="7334506" y="4837646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0DE724-CD4F-426A-B064-C7CC83FC0DF8}"/>
              </a:ext>
            </a:extLst>
          </p:cNvPr>
          <p:cNvSpPr txBox="1"/>
          <p:nvPr/>
        </p:nvSpPr>
        <p:spPr>
          <a:xfrm>
            <a:off x="4135881" y="4837646"/>
            <a:ext cx="480592" cy="475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FB1500-2EE2-4294-B3F8-D2B304CD8303}"/>
              </a:ext>
            </a:extLst>
          </p:cNvPr>
          <p:cNvSpPr/>
          <p:nvPr/>
        </p:nvSpPr>
        <p:spPr>
          <a:xfrm>
            <a:off x="3880339" y="3892170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078F6-79F4-4D76-BF55-021801932978}"/>
              </a:ext>
            </a:extLst>
          </p:cNvPr>
          <p:cNvSpPr/>
          <p:nvPr/>
        </p:nvSpPr>
        <p:spPr>
          <a:xfrm>
            <a:off x="4031341" y="4043172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유형 선택</a:t>
            </a:r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예금  </a:t>
            </a:r>
            <a:r>
              <a:rPr lang="en-US" altLang="ko-KR" sz="1246" dirty="0">
                <a:solidFill>
                  <a:schemeClr val="tx1"/>
                </a:solidFill>
              </a:rPr>
              <a:t>:    </a:t>
            </a:r>
            <a:r>
              <a:rPr lang="ko-KR" altLang="en-US" sz="1246" dirty="0">
                <a:solidFill>
                  <a:schemeClr val="tx1"/>
                </a:solidFill>
              </a:rPr>
              <a:t>보통예금    정기예금</a:t>
            </a:r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적금  </a:t>
            </a:r>
            <a:r>
              <a:rPr lang="en-US" altLang="ko-KR" sz="1246" dirty="0">
                <a:solidFill>
                  <a:schemeClr val="tx1"/>
                </a:solidFill>
              </a:rPr>
              <a:t>:     </a:t>
            </a:r>
            <a:r>
              <a:rPr lang="ko-KR" altLang="en-US" sz="1246" dirty="0">
                <a:solidFill>
                  <a:schemeClr val="tx1"/>
                </a:solidFill>
              </a:rPr>
              <a:t>정기 적금</a:t>
            </a:r>
            <a:r>
              <a:rPr lang="en-US" altLang="ko-KR" sz="1246" dirty="0">
                <a:solidFill>
                  <a:schemeClr val="tx1"/>
                </a:solidFill>
              </a:rPr>
              <a:t>(</a:t>
            </a:r>
            <a:r>
              <a:rPr lang="ko-KR" altLang="en-US" sz="1246" dirty="0">
                <a:solidFill>
                  <a:schemeClr val="tx1"/>
                </a:solidFill>
              </a:rPr>
              <a:t>기간</a:t>
            </a:r>
            <a:r>
              <a:rPr lang="en-US" altLang="ko-KR" sz="1246" dirty="0">
                <a:solidFill>
                  <a:schemeClr val="tx1"/>
                </a:solidFill>
              </a:rPr>
              <a:t>)</a:t>
            </a:r>
            <a:r>
              <a:rPr lang="ko-KR" altLang="en-US" sz="1246" dirty="0">
                <a:solidFill>
                  <a:schemeClr val="tx1"/>
                </a:solidFill>
              </a:rPr>
              <a:t>    자유 적금</a:t>
            </a:r>
            <a:r>
              <a:rPr lang="en-US" altLang="ko-KR" sz="1246" dirty="0">
                <a:solidFill>
                  <a:schemeClr val="tx1"/>
                </a:solidFill>
              </a:rPr>
              <a:t>(</a:t>
            </a:r>
            <a:r>
              <a:rPr lang="ko-KR" altLang="en-US" sz="1246" dirty="0">
                <a:solidFill>
                  <a:schemeClr val="tx1"/>
                </a:solidFill>
              </a:rPr>
              <a:t>목표금액</a:t>
            </a:r>
            <a:r>
              <a:rPr lang="en-US" altLang="ko-KR" sz="1246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9BF2ED-53FC-455B-97C6-DEB37A8C8008}"/>
              </a:ext>
            </a:extLst>
          </p:cNvPr>
          <p:cNvSpPr/>
          <p:nvPr/>
        </p:nvSpPr>
        <p:spPr>
          <a:xfrm>
            <a:off x="4645511" y="4774950"/>
            <a:ext cx="673700" cy="36588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B6E792-1CB3-4FB9-919D-5028D0D25CD5}"/>
              </a:ext>
            </a:extLst>
          </p:cNvPr>
          <p:cNvSpPr/>
          <p:nvPr/>
        </p:nvSpPr>
        <p:spPr>
          <a:xfrm>
            <a:off x="5422300" y="4774949"/>
            <a:ext cx="673700" cy="365889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89FBF4D-A68F-46D3-B21D-087705C9DB45}"/>
              </a:ext>
            </a:extLst>
          </p:cNvPr>
          <p:cNvSpPr/>
          <p:nvPr/>
        </p:nvSpPr>
        <p:spPr>
          <a:xfrm>
            <a:off x="4645511" y="5755493"/>
            <a:ext cx="1225438" cy="30006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34D02C9-7CBE-44AF-B5A2-2B4C23170BEA}"/>
              </a:ext>
            </a:extLst>
          </p:cNvPr>
          <p:cNvSpPr/>
          <p:nvPr/>
        </p:nvSpPr>
        <p:spPr>
          <a:xfrm>
            <a:off x="5918379" y="5755494"/>
            <a:ext cx="1433550" cy="30006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74AE92-7541-439D-B6ED-013CBA7880B8}"/>
              </a:ext>
            </a:extLst>
          </p:cNvPr>
          <p:cNvSpPr txBox="1"/>
          <p:nvPr/>
        </p:nvSpPr>
        <p:spPr>
          <a:xfrm>
            <a:off x="7259005" y="6024995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93C3D1-F6D5-4E3F-AE44-C9FA09E7ACDD}"/>
              </a:ext>
            </a:extLst>
          </p:cNvPr>
          <p:cNvSpPr txBox="1"/>
          <p:nvPr/>
        </p:nvSpPr>
        <p:spPr>
          <a:xfrm>
            <a:off x="4060380" y="6024995"/>
            <a:ext cx="673700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DDF25E-A2BB-4C24-A216-4E08684E02C1}"/>
              </a:ext>
            </a:extLst>
          </p:cNvPr>
          <p:cNvSpPr txBox="1"/>
          <p:nvPr/>
        </p:nvSpPr>
        <p:spPr>
          <a:xfrm>
            <a:off x="7259005" y="2261560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795E4E-E02C-4AE8-BA6E-0C46E6710210}"/>
              </a:ext>
            </a:extLst>
          </p:cNvPr>
          <p:cNvSpPr txBox="1"/>
          <p:nvPr/>
        </p:nvSpPr>
        <p:spPr>
          <a:xfrm>
            <a:off x="4060379" y="2261560"/>
            <a:ext cx="585131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945C94E-24A5-482C-9464-9C8470C51B38}"/>
              </a:ext>
            </a:extLst>
          </p:cNvPr>
          <p:cNvGraphicFramePr>
            <a:graphicFrameLocks noGrp="1"/>
          </p:cNvGraphicFramePr>
          <p:nvPr/>
        </p:nvGraphicFramePr>
        <p:xfrm>
          <a:off x="6756633" y="603395"/>
          <a:ext cx="1155744" cy="143490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85248">
                  <a:extLst>
                    <a:ext uri="{9D8B030D-6E8A-4147-A177-3AD203B41FA5}">
                      <a16:colId xmlns:a16="http://schemas.microsoft.com/office/drawing/2014/main" val="1121995214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2886611143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394101960"/>
                    </a:ext>
                  </a:extLst>
                </a:gridCol>
              </a:tblGrid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2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993568470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4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5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6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1533844988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7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8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9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785089756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#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*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057683793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2D932D-19FC-47F9-97C8-373A0CFDEB57}"/>
              </a:ext>
            </a:extLst>
          </p:cNvPr>
          <p:cNvSpPr/>
          <p:nvPr/>
        </p:nvSpPr>
        <p:spPr>
          <a:xfrm>
            <a:off x="7259005" y="2257976"/>
            <a:ext cx="821798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528AB3-C70B-4E38-B405-96F4EB8F7080}"/>
              </a:ext>
            </a:extLst>
          </p:cNvPr>
          <p:cNvSpPr/>
          <p:nvPr/>
        </p:nvSpPr>
        <p:spPr>
          <a:xfrm>
            <a:off x="4567107" y="4856258"/>
            <a:ext cx="821798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06A888-2062-48F8-B72A-13B74E793C4C}"/>
              </a:ext>
            </a:extLst>
          </p:cNvPr>
          <p:cNvSpPr/>
          <p:nvPr/>
        </p:nvSpPr>
        <p:spPr>
          <a:xfrm>
            <a:off x="7298933" y="6062133"/>
            <a:ext cx="821798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EF3C1B-43A6-4A06-8223-DCAEE08E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328" y="0"/>
            <a:ext cx="12192000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C989BA-B398-4FB3-84FA-0D5BA4CF1782}"/>
              </a:ext>
            </a:extLst>
          </p:cNvPr>
          <p:cNvSpPr txBox="1"/>
          <p:nvPr/>
        </p:nvSpPr>
        <p:spPr>
          <a:xfrm>
            <a:off x="-47328" y="16810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59509E5-909A-4E3B-82B4-9C588E83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455" y="2282973"/>
            <a:ext cx="3099745" cy="37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9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77DB8-6F2E-3D9A-3FB6-BB0158E3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8D2A86-B2AF-F3EB-DCF3-66A282205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1F74C7-7C00-2104-10F5-8BFFA74E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"/>
            <a:ext cx="12192000" cy="68564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11ABBF-1744-4BBA-9107-B9E07A39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12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5B78D-28B8-4E70-B82C-5211B2E5C9B1}"/>
              </a:ext>
            </a:extLst>
          </p:cNvPr>
          <p:cNvSpPr txBox="1"/>
          <p:nvPr/>
        </p:nvSpPr>
        <p:spPr>
          <a:xfrm>
            <a:off x="0" y="9162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26EC1-EEF5-4B52-A265-3354C37E7D9D}"/>
              </a:ext>
            </a:extLst>
          </p:cNvPr>
          <p:cNvSpPr/>
          <p:nvPr/>
        </p:nvSpPr>
        <p:spPr>
          <a:xfrm>
            <a:off x="10966507" y="6300485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D695D24-503D-4AF2-A376-26AE8134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7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1ED08-AC37-75F2-60D7-58068FA3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04246-D9A7-09C5-E44A-EA338AA2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39F5F9-55AA-4589-9D8E-7AFC2ECC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34FEB-4955-4D01-B085-FE5E3FF8EDCF}"/>
              </a:ext>
            </a:extLst>
          </p:cNvPr>
          <p:cNvSpPr txBox="1"/>
          <p:nvPr/>
        </p:nvSpPr>
        <p:spPr>
          <a:xfrm>
            <a:off x="0" y="13286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15BB25-BC69-47A0-B450-C68391CC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4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21163-3548-F7B0-2873-D1D744EF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13634-2643-CD52-E8D8-3DFEF6226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CC9D4D-F930-4927-95BD-B568B806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F3B8338-CAC5-401A-B934-B44EFB4AEB0D}"/>
              </a:ext>
            </a:extLst>
          </p:cNvPr>
          <p:cNvSpPr/>
          <p:nvPr/>
        </p:nvSpPr>
        <p:spPr>
          <a:xfrm>
            <a:off x="11014873" y="631190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4A759-3ED0-4BF2-88A7-1034C763446F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CB866B5-FE77-4866-BDA7-1590D3E5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3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D25E3-ED14-25B0-43F5-CA88C176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E8391-BCF5-1A01-3980-C7B800AC9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12180-A06C-429A-B94C-0745E684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D64DFB-7804-4434-8E39-F3F39E2A62E9}"/>
              </a:ext>
            </a:extLst>
          </p:cNvPr>
          <p:cNvSpPr/>
          <p:nvPr/>
        </p:nvSpPr>
        <p:spPr>
          <a:xfrm>
            <a:off x="11076555" y="633305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B9A65-F5C9-426F-B875-FA40D72428F8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A5A73F8-3FA6-4784-81F3-5F319BDC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696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10636-FCE5-083B-DC8B-646BAAE6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2D99D-9FCB-2C95-EDF4-17DEB7C3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36B30B-B1F0-41D5-8347-9548F7FC9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42F9AA-B4C6-4703-BA5B-3619B13680EF}"/>
              </a:ext>
            </a:extLst>
          </p:cNvPr>
          <p:cNvSpPr/>
          <p:nvPr/>
        </p:nvSpPr>
        <p:spPr>
          <a:xfrm>
            <a:off x="10987655" y="630917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E6D61-ECCE-45DA-8483-C89B6C94911E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8DF9347-1AB2-4D61-B03A-60555C9E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6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1041E-9E83-88B0-7B70-E0C5F09C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D0D7D-4954-8909-0C9A-3CC17369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96F20C-952B-4A4D-9833-F30054AFF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80E652-01DA-4B84-866F-070A89C7FB11}"/>
              </a:ext>
            </a:extLst>
          </p:cNvPr>
          <p:cNvSpPr/>
          <p:nvPr/>
        </p:nvSpPr>
        <p:spPr>
          <a:xfrm>
            <a:off x="10996860" y="6298365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04A99-0181-4353-96DE-6DFA354DED88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생성</a:t>
            </a:r>
            <a:endParaRPr lang="ko-KR" altLang="en-US" sz="1600" b="1" dirty="0">
              <a:solidFill>
                <a:srgbClr val="113947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239E14A-4782-4F31-AA1F-C62E72F3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21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CABE75-B5C9-4246-9A1D-2907B397C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95" y="4437112"/>
            <a:ext cx="2496277" cy="9361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83A163B-448F-42C9-97AA-FA3880F97A75}"/>
              </a:ext>
            </a:extLst>
          </p:cNvPr>
          <p:cNvSpPr/>
          <p:nvPr/>
        </p:nvSpPr>
        <p:spPr>
          <a:xfrm>
            <a:off x="2940348" y="163730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2E85F-3C2C-4760-A391-8837FD1F0DF0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</a:t>
            </a:r>
          </a:p>
        </p:txBody>
      </p:sp>
    </p:spTree>
    <p:extLst>
      <p:ext uri="{BB962C8B-B14F-4D97-AF65-F5344CB8AC3E}">
        <p14:creationId xmlns:p14="http://schemas.microsoft.com/office/powerpoint/2010/main" val="168533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BF52B3-A51F-4648-A79C-B7C333CACBF6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4569D6-D9B9-4328-BF75-7FAD97B24B6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763310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9600" b="1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달러 환율, 세계 경제, 팔, 사업, 증권 거래소, 상징, 화살, 방향">
            <a:extLst>
              <a:ext uri="{FF2B5EF4-FFF2-40B4-BE49-F238E27FC236}">
                <a16:creationId xmlns:a16="http://schemas.microsoft.com/office/drawing/2014/main" id="{169AD25E-8E9C-45FB-9F71-B433E1895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138" y="1124744"/>
            <a:ext cx="5323722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458650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blipFill>
                  <a:blip r:embed="rId3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Project </a:t>
            </a:r>
          </a:p>
          <a:p>
            <a:r>
              <a:rPr lang="en-US" altLang="ko-KR" sz="5400" b="1">
                <a:blipFill>
                  <a:blip r:embed="rId3"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8" y="277141"/>
            <a:ext cx="5675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10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   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   </a:t>
            </a:r>
            <a:r>
              <a:rPr lang="ko-KR" altLang="en-US" sz="1100" b="1" dirty="0">
                <a:solidFill>
                  <a:srgbClr val="113947"/>
                </a:solidFill>
                <a:latin typeface="+mj-ea"/>
                <a:ea typeface="+mj-ea"/>
              </a:rPr>
              <a:t>과제 수행범위     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  <a:ea typeface="+mj-ea"/>
              </a:rPr>
              <a:t>|     </a:t>
            </a:r>
            <a:r>
              <a:rPr lang="en-US" altLang="ko-KR" sz="1200" b="1" dirty="0">
                <a:solidFill>
                  <a:srgbClr val="113947"/>
                </a:solidFill>
                <a:latin typeface="+mj-ea"/>
                <a:ea typeface="+mj-ea"/>
              </a:rPr>
              <a:t>WBS</a:t>
            </a:r>
            <a:r>
              <a:rPr lang="en-US" altLang="ko-KR" sz="1100" b="1" dirty="0">
                <a:solidFill>
                  <a:srgbClr val="113947"/>
                </a:solidFill>
                <a:latin typeface="+mj-ea"/>
              </a:rPr>
              <a:t> (work Breakdown Structure)</a:t>
            </a:r>
            <a:r>
              <a:rPr lang="ko-KR" altLang="en-US" sz="1200" b="1" dirty="0">
                <a:solidFill>
                  <a:srgbClr val="113947"/>
                </a:solidFill>
                <a:latin typeface="+mj-ea"/>
                <a:ea typeface="+mj-ea"/>
              </a:rPr>
              <a:t>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423792" y="3212976"/>
            <a:ext cx="44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600" b="1">
                <a:solidFill>
                  <a:srgbClr val="113947"/>
                </a:solidFill>
              </a:rPr>
              <a:t>은행 입</a:t>
            </a:r>
            <a:r>
              <a:rPr lang="en-US" altLang="ko-KR" sz="1600" b="1">
                <a:solidFill>
                  <a:srgbClr val="113947"/>
                </a:solidFill>
              </a:rPr>
              <a:t>·</a:t>
            </a:r>
            <a:r>
              <a:rPr lang="ko-KR" altLang="en-US" sz="1600" b="1">
                <a:solidFill>
                  <a:srgbClr val="113947"/>
                </a:solidFill>
              </a:rPr>
              <a:t>출금 관리를 위한 </a:t>
            </a:r>
            <a:r>
              <a:rPr lang="en-US" altLang="ko-KR" sz="1600" b="1">
                <a:solidFill>
                  <a:srgbClr val="113947"/>
                </a:solidFill>
              </a:rPr>
              <a:t>JAVA </a:t>
            </a:r>
            <a:r>
              <a:rPr lang="ko-KR" altLang="en-US" sz="1600" b="1">
                <a:solidFill>
                  <a:srgbClr val="113947"/>
                </a:solidFill>
              </a:rPr>
              <a:t>프로그램 개발</a:t>
            </a:r>
            <a:endParaRPr lang="en-US" altLang="ko-KR" sz="1600" b="1">
              <a:solidFill>
                <a:srgbClr val="113947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3179BB-F78E-47F1-8820-FDEB730F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4076161"/>
            <a:ext cx="498597" cy="49859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EF220A-47B7-4280-9E55-1A7ECE9BCE0D}"/>
              </a:ext>
            </a:extLst>
          </p:cNvPr>
          <p:cNvSpPr/>
          <p:nvPr/>
        </p:nvSpPr>
        <p:spPr>
          <a:xfrm>
            <a:off x="2282229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FAB253-3454-43FD-BC2B-2E3728930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325" y="4085829"/>
            <a:ext cx="378000" cy="37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EEBB953-5948-4BD6-A20B-5096FA523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9A857B-D72E-4C57-B0EB-A815BC4BBACB}"/>
              </a:ext>
            </a:extLst>
          </p:cNvPr>
          <p:cNvSpPr txBox="1"/>
          <p:nvPr/>
        </p:nvSpPr>
        <p:spPr>
          <a:xfrm>
            <a:off x="729233" y="4653136"/>
            <a:ext cx="12950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Outline</a:t>
            </a:r>
          </a:p>
          <a:p>
            <a:pPr algn="ctr"/>
            <a:endParaRPr lang="en-US" altLang="ko-KR" sz="9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프로젝트 배경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프로젝트 목적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기대 효과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2202AB-AC6F-42D4-8F15-9B881833EA32}"/>
              </a:ext>
            </a:extLst>
          </p:cNvPr>
          <p:cNvSpPr txBox="1"/>
          <p:nvPr/>
        </p:nvSpPr>
        <p:spPr>
          <a:xfrm>
            <a:off x="2498812" y="4653136"/>
            <a:ext cx="1295025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Task Range</a:t>
            </a:r>
          </a:p>
          <a:p>
            <a:pPr algn="ctr"/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기본기능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프로젝트 문서 작성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발표</a:t>
            </a:r>
            <a:endParaRPr lang="en-US" altLang="ko-KR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9BC093-7716-4BA8-902E-3F4AE57A9179}"/>
              </a:ext>
            </a:extLst>
          </p:cNvPr>
          <p:cNvSpPr txBox="1"/>
          <p:nvPr/>
        </p:nvSpPr>
        <p:spPr>
          <a:xfrm>
            <a:off x="4223115" y="4653136"/>
            <a:ext cx="1295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</a:rPr>
              <a:t>WBS</a:t>
            </a:r>
          </a:p>
          <a:p>
            <a:pPr algn="ctr"/>
            <a:endParaRPr lang="en-US" altLang="ko-KR" sz="900" b="1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>
                <a:solidFill>
                  <a:schemeClr val="bg1">
                    <a:lumMod val="50000"/>
                  </a:schemeClr>
                </a:solidFill>
              </a:rPr>
              <a:t>업무 분류 체계</a:t>
            </a:r>
            <a:endParaRPr lang="en-US" altLang="ko-KR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A0C0A8-16BD-49B8-893B-142D8EA7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962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생성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이름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주민번호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주소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전화번호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01012345678</a:t>
            </a: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99811-631D-4AD0-8720-B4939486A9E5}"/>
              </a:ext>
            </a:extLst>
          </p:cNvPr>
          <p:cNvSpPr/>
          <p:nvPr/>
        </p:nvSpPr>
        <p:spPr>
          <a:xfrm>
            <a:off x="3880339" y="3985095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73983E-E8C0-4547-8A58-D689188CA5A7}"/>
              </a:ext>
            </a:extLst>
          </p:cNvPr>
          <p:cNvSpPr/>
          <p:nvPr/>
        </p:nvSpPr>
        <p:spPr>
          <a:xfrm>
            <a:off x="4031341" y="4136096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대우 은행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관리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입금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출금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이체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69108-83EE-4C6F-9367-918B43459834}"/>
              </a:ext>
            </a:extLst>
          </p:cNvPr>
          <p:cNvSpPr/>
          <p:nvPr/>
        </p:nvSpPr>
        <p:spPr>
          <a:xfrm>
            <a:off x="4506125" y="4460362"/>
            <a:ext cx="3194270" cy="15913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1234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en-US" altLang="ko-KR" sz="1246" dirty="0">
                <a:solidFill>
                  <a:schemeClr val="tx1"/>
                </a:solidFill>
              </a:rPr>
              <a:t>5 </a:t>
            </a:r>
            <a:r>
              <a:rPr lang="ko-KR" altLang="en-US" sz="1246" dirty="0">
                <a:solidFill>
                  <a:schemeClr val="tx1"/>
                </a:solidFill>
              </a:rPr>
              <a:t>초 후에 이 창이 종료됩니다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  <a:endParaRPr lang="ko-KR" altLang="en-US" sz="124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DE1-00A7-4AA0-A20D-DC0C23656E77}"/>
              </a:ext>
            </a:extLst>
          </p:cNvPr>
          <p:cNvSpPr txBox="1"/>
          <p:nvPr/>
        </p:nvSpPr>
        <p:spPr>
          <a:xfrm>
            <a:off x="7334506" y="2189303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5A8D-6282-437F-B9F2-23F145A8B057}"/>
              </a:ext>
            </a:extLst>
          </p:cNvPr>
          <p:cNvSpPr txBox="1"/>
          <p:nvPr/>
        </p:nvSpPr>
        <p:spPr>
          <a:xfrm>
            <a:off x="4135880" y="2189303"/>
            <a:ext cx="591967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034870-A81B-44A7-91DF-CD0BC293D4F1}"/>
              </a:ext>
            </a:extLst>
          </p:cNvPr>
          <p:cNvGraphicFramePr>
            <a:graphicFrameLocks noGrp="1"/>
          </p:cNvGraphicFramePr>
          <p:nvPr/>
        </p:nvGraphicFramePr>
        <p:xfrm>
          <a:off x="6756633" y="603395"/>
          <a:ext cx="1155744" cy="143490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85248">
                  <a:extLst>
                    <a:ext uri="{9D8B030D-6E8A-4147-A177-3AD203B41FA5}">
                      <a16:colId xmlns:a16="http://schemas.microsoft.com/office/drawing/2014/main" val="1121995214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2886611143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394101960"/>
                    </a:ext>
                  </a:extLst>
                </a:gridCol>
              </a:tblGrid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2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993568470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4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5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6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1533844988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7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8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9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785089756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#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*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05768379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133CA53-8333-42CD-A352-A63A9C155502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404664"/>
          <a:ext cx="2426840" cy="110928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ㅃ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ㅉ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ㄸ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ㄲ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ㅆ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ㅒ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ㅖ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ㅂ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ㅈ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ㄷ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ㄱ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ㅅ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ㅛ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ㅕ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ㅑ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ㅐ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ㅔ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ㄴ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ㅇ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ㄹ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ㅎ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ㅗ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ㅓ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ㅏ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ㅣ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ㅋ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ㅌ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ㅊ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ㅍ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ㅠ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ㅜ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ㅡ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564B69-28D6-4185-9BEA-C79EA0FAA179}"/>
              </a:ext>
            </a:extLst>
          </p:cNvPr>
          <p:cNvSpPr txBox="1"/>
          <p:nvPr/>
        </p:nvSpPr>
        <p:spPr>
          <a:xfrm>
            <a:off x="9051527" y="1561110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주소 입력용 키보드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F37CB-C28D-4203-BD63-8E0A23D335B8}"/>
              </a:ext>
            </a:extLst>
          </p:cNvPr>
          <p:cNvSpPr txBox="1"/>
          <p:nvPr/>
        </p:nvSpPr>
        <p:spPr>
          <a:xfrm>
            <a:off x="8993853" y="181782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이름 입력용 키보드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89AE1C6-A7F8-4D1F-BCD8-07B570F39A1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1775821"/>
          <a:ext cx="2426840" cy="162481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149761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7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8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9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!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@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#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$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%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^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&amp;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*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(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ㅃ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ㅉ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ㄸ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ㄲ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ㅆ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-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+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=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ㅒ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ㅖ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ㅂ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ㅈ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ㄷ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ㄱ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ㅅ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ㅛ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ㅕ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ㅑ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ㅐ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ㅔ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/>
                        <a:t>ㅁ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ㄴ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ㅇ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ㄹ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ㅎ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ㅗ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ㅓ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ㅏ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ㅣ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/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ㅋ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ㅌ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ㅊ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ㅍ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ㅠ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ㅡ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]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,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‘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{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}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소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대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3AC4B0B-F471-4B53-883B-FC99EF05B547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3469848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4274729315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소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5AD7C3-C977-4361-A12B-FC6D8F308ED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5027297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362754412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대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C119EB-8EB0-4D16-859E-05356027C7B5}"/>
              </a:ext>
            </a:extLst>
          </p:cNvPr>
          <p:cNvSpPr/>
          <p:nvPr/>
        </p:nvSpPr>
        <p:spPr>
          <a:xfrm>
            <a:off x="7292399" y="2215513"/>
            <a:ext cx="906011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6D1D25-931E-4543-BCC0-C779DC50558D}"/>
              </a:ext>
            </a:extLst>
          </p:cNvPr>
          <p:cNvSpPr/>
          <p:nvPr/>
        </p:nvSpPr>
        <p:spPr>
          <a:xfrm>
            <a:off x="1800920" y="308244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B6C09-2591-4DD0-868A-11EAE67F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9"/>
            <a:ext cx="12192000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B1AE29-ED04-4396-BE27-049FC4312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5" t="27249" r="40875" b="51602"/>
          <a:stretch/>
        </p:blipFill>
        <p:spPr>
          <a:xfrm>
            <a:off x="0" y="0"/>
            <a:ext cx="1828800" cy="1447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103E8B-E5F7-4834-957E-386BB2DC0B51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조회</a:t>
            </a:r>
            <a:r>
              <a:rPr lang="ko-KR" altLang="en-US" sz="1600" b="1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EB6A61-A004-4659-A025-66DA7BC73D0C}"/>
              </a:ext>
            </a:extLst>
          </p:cNvPr>
          <p:cNvSpPr/>
          <p:nvPr/>
        </p:nvSpPr>
        <p:spPr>
          <a:xfrm>
            <a:off x="5563593" y="31001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41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68AFC-E404-6341-B23E-CD6ECABC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71F72-586D-E6E9-8A2A-2175180F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A0533-F5EA-4EEE-8777-1CFE1E27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AFE3E-1D39-4A9E-A675-6FFB9BF139EE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조회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96F8EA-2299-4290-AF31-23935CE9F425}"/>
              </a:ext>
            </a:extLst>
          </p:cNvPr>
          <p:cNvSpPr/>
          <p:nvPr/>
        </p:nvSpPr>
        <p:spPr>
          <a:xfrm>
            <a:off x="10971808" y="6313583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A4114E-8DD5-40AB-937F-476AD07A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68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06283-F5CE-517B-7B8A-32FC2792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FC07-1C8C-84B3-E952-7B2C6A82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90AA4-5DE5-4630-9F54-B33503B0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016AC6-6006-4ABE-B07B-C78B91F8A740}"/>
              </a:ext>
            </a:extLst>
          </p:cNvPr>
          <p:cNvSpPr/>
          <p:nvPr/>
        </p:nvSpPr>
        <p:spPr>
          <a:xfrm>
            <a:off x="73365" y="629995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FE341-31BB-46D7-89BC-199D9775BAF5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조회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350C9E5-E406-46D0-9B46-4739DC62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96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CABE75-B5C9-4246-9A1D-2907B397C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95" y="4437112"/>
            <a:ext cx="2496277" cy="9361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2920AB-FA3A-4DB6-AAB4-2FB47756CC5A}"/>
              </a:ext>
            </a:extLst>
          </p:cNvPr>
          <p:cNvSpPr/>
          <p:nvPr/>
        </p:nvSpPr>
        <p:spPr>
          <a:xfrm>
            <a:off x="2999656" y="170080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222BA-9AFE-44BC-A2CE-0CD77CC71D1F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</a:t>
            </a:r>
          </a:p>
        </p:txBody>
      </p:sp>
    </p:spTree>
    <p:extLst>
      <p:ext uri="{BB962C8B-B14F-4D97-AF65-F5344CB8AC3E}">
        <p14:creationId xmlns:p14="http://schemas.microsoft.com/office/powerpoint/2010/main" val="3846041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생성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이름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주민번호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주소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</a:p>
          <a:p>
            <a:r>
              <a:rPr lang="ko-KR" altLang="en-US" sz="1246" dirty="0">
                <a:solidFill>
                  <a:schemeClr val="tx1"/>
                </a:solidFill>
              </a:rPr>
              <a:t>전화번호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01012345678</a:t>
            </a: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99811-631D-4AD0-8720-B4939486A9E5}"/>
              </a:ext>
            </a:extLst>
          </p:cNvPr>
          <p:cNvSpPr/>
          <p:nvPr/>
        </p:nvSpPr>
        <p:spPr>
          <a:xfrm>
            <a:off x="3880339" y="3985095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73983E-E8C0-4547-8A58-D689188CA5A7}"/>
              </a:ext>
            </a:extLst>
          </p:cNvPr>
          <p:cNvSpPr/>
          <p:nvPr/>
        </p:nvSpPr>
        <p:spPr>
          <a:xfrm>
            <a:off x="4031341" y="4136096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대우 은행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관리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입금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출금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이체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6369108-83EE-4C6F-9367-918B43459834}"/>
              </a:ext>
            </a:extLst>
          </p:cNvPr>
          <p:cNvSpPr/>
          <p:nvPr/>
        </p:nvSpPr>
        <p:spPr>
          <a:xfrm>
            <a:off x="4506125" y="4460362"/>
            <a:ext cx="3194270" cy="15913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1234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en-US" altLang="ko-KR" sz="1246" dirty="0">
                <a:solidFill>
                  <a:schemeClr val="tx1"/>
                </a:solidFill>
              </a:rPr>
              <a:t>5 </a:t>
            </a:r>
            <a:r>
              <a:rPr lang="ko-KR" altLang="en-US" sz="1246" dirty="0">
                <a:solidFill>
                  <a:schemeClr val="tx1"/>
                </a:solidFill>
              </a:rPr>
              <a:t>초 후에 이 창이 종료됩니다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  <a:endParaRPr lang="ko-KR" altLang="en-US" sz="124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75DE1-00A7-4AA0-A20D-DC0C23656E77}"/>
              </a:ext>
            </a:extLst>
          </p:cNvPr>
          <p:cNvSpPr txBox="1"/>
          <p:nvPr/>
        </p:nvSpPr>
        <p:spPr>
          <a:xfrm>
            <a:off x="7334506" y="2189303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5A5A8D-6282-437F-B9F2-23F145A8B057}"/>
              </a:ext>
            </a:extLst>
          </p:cNvPr>
          <p:cNvSpPr txBox="1"/>
          <p:nvPr/>
        </p:nvSpPr>
        <p:spPr>
          <a:xfrm>
            <a:off x="4135880" y="2189303"/>
            <a:ext cx="591967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034870-A81B-44A7-91DF-CD0BC293D4F1}"/>
              </a:ext>
            </a:extLst>
          </p:cNvPr>
          <p:cNvGraphicFramePr>
            <a:graphicFrameLocks noGrp="1"/>
          </p:cNvGraphicFramePr>
          <p:nvPr/>
        </p:nvGraphicFramePr>
        <p:xfrm>
          <a:off x="6756633" y="603395"/>
          <a:ext cx="1155744" cy="143490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85248">
                  <a:extLst>
                    <a:ext uri="{9D8B030D-6E8A-4147-A177-3AD203B41FA5}">
                      <a16:colId xmlns:a16="http://schemas.microsoft.com/office/drawing/2014/main" val="1121995214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2886611143"/>
                    </a:ext>
                  </a:extLst>
                </a:gridCol>
                <a:gridCol w="385248">
                  <a:extLst>
                    <a:ext uri="{9D8B030D-6E8A-4147-A177-3AD203B41FA5}">
                      <a16:colId xmlns:a16="http://schemas.microsoft.com/office/drawing/2014/main" val="394101960"/>
                    </a:ext>
                  </a:extLst>
                </a:gridCol>
              </a:tblGrid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2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3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993568470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4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5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6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1533844988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7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8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9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3785089756"/>
                  </a:ext>
                </a:extLst>
              </a:tr>
              <a:tr h="358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#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*</a:t>
                      </a:r>
                      <a:endParaRPr lang="ko-KR" altLang="en-US" sz="1900" dirty="0"/>
                    </a:p>
                  </a:txBody>
                  <a:tcPr marL="63305" marR="63305" marT="31652" marB="31652" anchor="ctr"/>
                </a:tc>
                <a:extLst>
                  <a:ext uri="{0D108BD9-81ED-4DB2-BD59-A6C34878D82A}">
                    <a16:rowId xmlns:a16="http://schemas.microsoft.com/office/drawing/2014/main" val="205768379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133CA53-8333-42CD-A352-A63A9C155502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404664"/>
          <a:ext cx="2426840" cy="110928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ㅃ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ㅉ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ㄸ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ㄲ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ㅆ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ㅒ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ㅖ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77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ㅂ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ㅈ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ㄷ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ㄱ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ㅅ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ㅛ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ㅕ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ㅑ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ㅐ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ㅔ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r>
                        <a:rPr lang="ko-KR" altLang="en-US" sz="1400" b="1" dirty="0" err="1"/>
                        <a:t>ㅁ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ㄴ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ㅇ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ㄹ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ㅎ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ㅗ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ㅓ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ㅏ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ㅣ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77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ㅋ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ㅌ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ㅊ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ㅍ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ㅠ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ㅜ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ㅡ</a:t>
                      </a:r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564B69-28D6-4185-9BEA-C79EA0FAA179}"/>
              </a:ext>
            </a:extLst>
          </p:cNvPr>
          <p:cNvSpPr txBox="1"/>
          <p:nvPr/>
        </p:nvSpPr>
        <p:spPr>
          <a:xfrm>
            <a:off x="9051527" y="1561110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주소 입력용 키보드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F37CB-C28D-4203-BD63-8E0A23D335B8}"/>
              </a:ext>
            </a:extLst>
          </p:cNvPr>
          <p:cNvSpPr txBox="1"/>
          <p:nvPr/>
        </p:nvSpPr>
        <p:spPr>
          <a:xfrm>
            <a:off x="8993853" y="181782"/>
            <a:ext cx="2426838" cy="284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이름 입력용 키보드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89AE1C6-A7F8-4D1F-BCD8-07B570F39A1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1775821"/>
          <a:ext cx="2426840" cy="1624819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149761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7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8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9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!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@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#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$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%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^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&amp;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*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(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)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ㅃ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ㅉ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ㄸ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ㄲ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ㅆ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-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+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=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ㅒ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ㅖ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ㅂ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ㅈ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ㄷ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ㄱ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ㅅ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ㅛ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ㅕ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ㅑ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ㅐ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ㅔ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/>
                        <a:t>ㅁ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ㄴ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ㅇ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ㄹ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ㅎ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ㅗ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ㅓ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ㅏ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ㅣ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/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ㅋ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ㅌ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ㅊ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ㅍ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ㅠ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ㅡ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[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]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;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,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‘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“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{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}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:</a:t>
                      </a:r>
                      <a:endParaRPr lang="ko-KR" altLang="en-US" sz="11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소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400" b="1" dirty="0"/>
                        <a:t>영어</a:t>
                      </a:r>
                      <a:r>
                        <a:rPr lang="en-US" altLang="ko-KR" sz="400" b="1" dirty="0"/>
                        <a:t>(</a:t>
                      </a:r>
                      <a:r>
                        <a:rPr lang="ko-KR" altLang="en-US" sz="400" b="1" dirty="0"/>
                        <a:t>대</a:t>
                      </a:r>
                      <a:r>
                        <a:rPr lang="en-US" altLang="ko-KR" sz="400" b="1" dirty="0"/>
                        <a:t>)</a:t>
                      </a:r>
                      <a:endParaRPr lang="ko-KR" altLang="en-US" sz="4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3AC4B0B-F471-4B53-883B-FC99EF05B547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3469848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4274729315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소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D5AD7C3-C977-4361-A12B-FC6D8F308ED9}"/>
              </a:ext>
            </a:extLst>
          </p:cNvPr>
          <p:cNvGraphicFramePr>
            <a:graphicFrameLocks noGrp="1"/>
          </p:cNvGraphicFramePr>
          <p:nvPr/>
        </p:nvGraphicFramePr>
        <p:xfrm>
          <a:off x="9051527" y="5027297"/>
          <a:ext cx="2426840" cy="154040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42684">
                  <a:extLst>
                    <a:ext uri="{9D8B030D-6E8A-4147-A177-3AD203B41FA5}">
                      <a16:colId xmlns:a16="http://schemas.microsoft.com/office/drawing/2014/main" val="393323929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829227392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59104308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3417904649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972123573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1964433227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887622594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2506769067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790648429"/>
                    </a:ext>
                  </a:extLst>
                </a:gridCol>
                <a:gridCol w="121342">
                  <a:extLst>
                    <a:ext uri="{9D8B030D-6E8A-4147-A177-3AD203B41FA5}">
                      <a16:colId xmlns:a16="http://schemas.microsoft.com/office/drawing/2014/main" val="3627544120"/>
                    </a:ext>
                  </a:extLst>
                </a:gridCol>
                <a:gridCol w="242684">
                  <a:extLst>
                    <a:ext uri="{9D8B030D-6E8A-4147-A177-3AD203B41FA5}">
                      <a16:colId xmlns:a16="http://schemas.microsoft.com/office/drawing/2014/main" val="529243350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6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7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8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9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0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75367819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!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@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#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$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%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^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&amp;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*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(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99498964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&lt;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&gt;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?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~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`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-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+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=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\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|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372200614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q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w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e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r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t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y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u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err="1"/>
                        <a:t>i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o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p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417185533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/>
                        <a:t>a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s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d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f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g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h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j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k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l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/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42892176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z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x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c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v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b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n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m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[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]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;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extLst>
                  <a:ext uri="{0D108BD9-81ED-4DB2-BD59-A6C34878D82A}">
                    <a16:rowId xmlns:a16="http://schemas.microsoft.com/office/drawing/2014/main" val="3520887026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,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.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‘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“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{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}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/>
                        <a:t>:</a:t>
                      </a:r>
                      <a:endParaRPr lang="ko-KR" altLang="en-US" sz="1000" b="1" dirty="0"/>
                    </a:p>
                  </a:txBody>
                  <a:tcPr marL="63305" marR="63305" marT="31652" marB="31652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한글</a:t>
                      </a:r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600" b="1" dirty="0"/>
                        <a:t>영어</a:t>
                      </a:r>
                      <a:r>
                        <a:rPr lang="en-US" altLang="ko-KR" sz="600" b="1" dirty="0"/>
                        <a:t>(</a:t>
                      </a:r>
                      <a:r>
                        <a:rPr lang="ko-KR" altLang="en-US" sz="600" b="1" dirty="0"/>
                        <a:t>대</a:t>
                      </a:r>
                      <a:r>
                        <a:rPr lang="en-US" altLang="ko-KR" sz="600" b="1" dirty="0"/>
                        <a:t>)</a:t>
                      </a:r>
                      <a:endParaRPr lang="ko-KR" altLang="en-US" sz="600" b="1" dirty="0"/>
                    </a:p>
                  </a:txBody>
                  <a:tcPr marL="63305" marR="63305" marT="31652" marB="31652" anchor="ctr"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99050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C119EB-8EB0-4D16-859E-05356027C7B5}"/>
              </a:ext>
            </a:extLst>
          </p:cNvPr>
          <p:cNvSpPr/>
          <p:nvPr/>
        </p:nvSpPr>
        <p:spPr>
          <a:xfrm>
            <a:off x="7292399" y="2215513"/>
            <a:ext cx="906011" cy="203271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6D1D25-931E-4543-BCC0-C779DC50558D}"/>
              </a:ext>
            </a:extLst>
          </p:cNvPr>
          <p:cNvSpPr/>
          <p:nvPr/>
        </p:nvSpPr>
        <p:spPr>
          <a:xfrm>
            <a:off x="1800920" y="308244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DB6C09-2591-4DD0-868A-11EAE67F2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9"/>
            <a:ext cx="12192000" cy="6858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B1AE29-ED04-4396-BE27-049FC4312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5" t="27249" r="40875" b="51602"/>
          <a:stretch/>
        </p:blipFill>
        <p:spPr>
          <a:xfrm>
            <a:off x="0" y="0"/>
            <a:ext cx="1828800" cy="1447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103E8B-E5F7-4834-957E-386BB2DC0B51}"/>
              </a:ext>
            </a:extLst>
          </p:cNvPr>
          <p:cNvSpPr txBox="1"/>
          <p:nvPr/>
        </p:nvSpPr>
        <p:spPr>
          <a:xfrm>
            <a:off x="47328" y="103128"/>
            <a:ext cx="10482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  <a:r>
              <a:rPr lang="ko-KR" altLang="en-US" sz="1600" b="1" dirty="0">
                <a:solidFill>
                  <a:srgbClr val="113947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EB6A61-A004-4659-A025-66DA7BC73D0C}"/>
              </a:ext>
            </a:extLst>
          </p:cNvPr>
          <p:cNvSpPr/>
          <p:nvPr/>
        </p:nvSpPr>
        <p:spPr>
          <a:xfrm>
            <a:off x="8103593" y="31001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551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6B26EB-E2AB-4328-B636-3C8867582A98}"/>
              </a:ext>
            </a:extLst>
          </p:cNvPr>
          <p:cNvSpPr/>
          <p:nvPr/>
        </p:nvSpPr>
        <p:spPr>
          <a:xfrm>
            <a:off x="3880339" y="128736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B48ECE-4938-4B61-BB88-4D6CF5A78829}"/>
              </a:ext>
            </a:extLst>
          </p:cNvPr>
          <p:cNvSpPr/>
          <p:nvPr/>
        </p:nvSpPr>
        <p:spPr>
          <a:xfrm>
            <a:off x="4031341" y="27973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대우 은행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관리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입금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출금  </a:t>
            </a:r>
            <a:r>
              <a:rPr lang="en-US" altLang="ko-KR" sz="1246" dirty="0">
                <a:solidFill>
                  <a:schemeClr val="tx1"/>
                </a:solidFill>
              </a:rPr>
              <a:t>/  </a:t>
            </a:r>
            <a:r>
              <a:rPr lang="ko-KR" altLang="en-US" sz="1246" dirty="0">
                <a:solidFill>
                  <a:schemeClr val="tx1"/>
                </a:solidFill>
              </a:rPr>
              <a:t>이체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7D5E9B-FFB0-41F6-8C24-E9246BA193DB}"/>
              </a:ext>
            </a:extLst>
          </p:cNvPr>
          <p:cNvSpPr/>
          <p:nvPr/>
        </p:nvSpPr>
        <p:spPr>
          <a:xfrm>
            <a:off x="4506125" y="604004"/>
            <a:ext cx="3194270" cy="15913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인증번호</a:t>
            </a:r>
            <a:r>
              <a:rPr lang="en-US" altLang="ko-KR" sz="1246" dirty="0">
                <a:solidFill>
                  <a:schemeClr val="tx1"/>
                </a:solidFill>
              </a:rPr>
              <a:t>: 1234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en-US" altLang="ko-KR" sz="1246" dirty="0">
                <a:solidFill>
                  <a:schemeClr val="tx1"/>
                </a:solidFill>
              </a:rPr>
              <a:t>5 </a:t>
            </a:r>
            <a:r>
              <a:rPr lang="ko-KR" altLang="en-US" sz="1246" dirty="0">
                <a:solidFill>
                  <a:schemeClr val="tx1"/>
                </a:solidFill>
              </a:rPr>
              <a:t>초 후에 이 창이 종료됩니다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  <a:endParaRPr lang="ko-KR" altLang="en-US" sz="1246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53EC32-8D80-4728-BC32-CEC5AD9B9B76}"/>
              </a:ext>
            </a:extLst>
          </p:cNvPr>
          <p:cNvSpPr/>
          <p:nvPr/>
        </p:nvSpPr>
        <p:spPr>
          <a:xfrm>
            <a:off x="3880339" y="4175782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A9DFA4-5B3F-4B7B-8634-6B70F0AD1D01}"/>
              </a:ext>
            </a:extLst>
          </p:cNvPr>
          <p:cNvSpPr/>
          <p:nvPr/>
        </p:nvSpPr>
        <p:spPr>
          <a:xfrm>
            <a:off x="4031341" y="4326783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해지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r>
              <a:rPr lang="ko-KR" altLang="en-US" sz="1246" dirty="0">
                <a:solidFill>
                  <a:schemeClr val="tx1"/>
                </a:solidFill>
              </a:rPr>
              <a:t>인증번호 </a:t>
            </a:r>
            <a:r>
              <a:rPr lang="en-US" altLang="ko-KR" sz="1246" dirty="0">
                <a:solidFill>
                  <a:schemeClr val="tx1"/>
                </a:solidFill>
              </a:rPr>
              <a:t>: </a:t>
            </a:r>
            <a:r>
              <a:rPr lang="en-US" altLang="ko-KR" sz="1246" dirty="0">
                <a:solidFill>
                  <a:srgbClr val="FFFF00"/>
                </a:solidFill>
              </a:rPr>
              <a:t>1234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92D0E5-251C-4571-A461-FE08B345775C}"/>
              </a:ext>
            </a:extLst>
          </p:cNvPr>
          <p:cNvSpPr txBox="1"/>
          <p:nvPr/>
        </p:nvSpPr>
        <p:spPr>
          <a:xfrm>
            <a:off x="4138300" y="6163004"/>
            <a:ext cx="58954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>
                <a:solidFill>
                  <a:srgbClr val="FFFF00"/>
                </a:solidFill>
              </a:rPr>
              <a:t>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A625A3-606B-48D5-900A-2ED4CE207B18}"/>
              </a:ext>
            </a:extLst>
          </p:cNvPr>
          <p:cNvSpPr txBox="1"/>
          <p:nvPr/>
        </p:nvSpPr>
        <p:spPr>
          <a:xfrm>
            <a:off x="7223191" y="6163004"/>
            <a:ext cx="821798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돌아가기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2DE45-763D-494E-A223-2A94141B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C74FA4E-C3E1-4E5E-8287-28562F907B61}"/>
              </a:ext>
            </a:extLst>
          </p:cNvPr>
          <p:cNvSpPr/>
          <p:nvPr/>
        </p:nvSpPr>
        <p:spPr>
          <a:xfrm>
            <a:off x="43136" y="632538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DE467-CDCE-4BBE-8838-4C2E700F1F72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</p:spTree>
    <p:extLst>
      <p:ext uri="{BB962C8B-B14F-4D97-AF65-F5344CB8AC3E}">
        <p14:creationId xmlns:p14="http://schemas.microsoft.com/office/powerpoint/2010/main" val="3373243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 해지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잔액을 정리해주세요</a:t>
            </a:r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7D632-DE76-464F-B2B7-BB321CEFBC29}"/>
              </a:ext>
            </a:extLst>
          </p:cNvPr>
          <p:cNvSpPr txBox="1"/>
          <p:nvPr/>
        </p:nvSpPr>
        <p:spPr>
          <a:xfrm>
            <a:off x="4142656" y="2126610"/>
            <a:ext cx="657200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/>
              <a:t>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5B1A49-F74E-4393-93FB-59D4F56195BE}"/>
              </a:ext>
            </a:extLst>
          </p:cNvPr>
          <p:cNvSpPr/>
          <p:nvPr/>
        </p:nvSpPr>
        <p:spPr>
          <a:xfrm>
            <a:off x="3885662" y="4136100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5984B6-A006-41E9-BF1A-FD3011BD5F58}"/>
              </a:ext>
            </a:extLst>
          </p:cNvPr>
          <p:cNvSpPr/>
          <p:nvPr/>
        </p:nvSpPr>
        <p:spPr>
          <a:xfrm>
            <a:off x="4036664" y="4287101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계좌가 해지되었습니다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B2952-C733-436A-B599-D07B456F2224}"/>
              </a:ext>
            </a:extLst>
          </p:cNvPr>
          <p:cNvSpPr txBox="1"/>
          <p:nvPr/>
        </p:nvSpPr>
        <p:spPr>
          <a:xfrm>
            <a:off x="4143624" y="6123323"/>
            <a:ext cx="512216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/>
              <a:t>확인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C777A8-9992-484A-A74D-CE36C9736502}"/>
              </a:ext>
            </a:extLst>
          </p:cNvPr>
          <p:cNvSpPr txBox="1"/>
          <p:nvPr/>
        </p:nvSpPr>
        <p:spPr>
          <a:xfrm>
            <a:off x="7227547" y="2126610"/>
            <a:ext cx="821798" cy="3268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62" dirty="0"/>
              <a:t>N</a:t>
            </a:r>
            <a:r>
              <a:rPr lang="ko-KR" altLang="en-US" sz="762" dirty="0"/>
              <a:t>초 후 메인으로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1EB15-F91F-4664-AB36-5B74E6C6EC6D}"/>
              </a:ext>
            </a:extLst>
          </p:cNvPr>
          <p:cNvSpPr txBox="1"/>
          <p:nvPr/>
        </p:nvSpPr>
        <p:spPr>
          <a:xfrm>
            <a:off x="7227547" y="6187252"/>
            <a:ext cx="821798" cy="3268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762" dirty="0"/>
              <a:t>N</a:t>
            </a:r>
            <a:r>
              <a:rPr lang="ko-KR" altLang="en-US" sz="762" dirty="0"/>
              <a:t>초 후 메인으로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3EF8AA-5CB7-5501-B1B5-D9BF3618E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2"/>
            <a:ext cx="12192000" cy="682887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72941B-0295-4A92-8573-54C4635F3A68}"/>
              </a:ext>
            </a:extLst>
          </p:cNvPr>
          <p:cNvSpPr/>
          <p:nvPr/>
        </p:nvSpPr>
        <p:spPr>
          <a:xfrm>
            <a:off x="-49543" y="635069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77AD5-1F6C-484D-AB14-B0E0AC460A53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</p:spTree>
    <p:extLst>
      <p:ext uri="{BB962C8B-B14F-4D97-AF65-F5344CB8AC3E}">
        <p14:creationId xmlns:p14="http://schemas.microsoft.com/office/powerpoint/2010/main" val="2238673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0865E-5590-3F44-23A1-5845AF0A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681CC-D60E-0E7B-E5C5-7F53F75D6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B23098-9FF2-37A1-7AE6-7CF912DB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8"/>
            <a:ext cx="12192000" cy="68044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65867D-57AF-4562-7ECB-CC12B46C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4"/>
            <a:ext cx="12192000" cy="6821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B86EEC-1216-4A5B-B364-6EC9F845BF55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F27EFF-6F14-4700-80FE-62279B6D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585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86A15-1288-49B8-6A5B-A106E2E6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76E56D-41A7-8EEB-7554-35953170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43B492-BA56-079A-33AC-6CC73A3C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73793CA-85A7-4B3B-A316-C0333368503A}"/>
              </a:ext>
            </a:extLst>
          </p:cNvPr>
          <p:cNvSpPr/>
          <p:nvPr/>
        </p:nvSpPr>
        <p:spPr>
          <a:xfrm>
            <a:off x="87446" y="626720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7B3C7-29DA-4DEF-A3C2-FCB9F91E2DCF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B22461C-2253-4834-A0CA-242DD37C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0AF68-0D6A-45B1-864A-0016F74E386C}"/>
              </a:ext>
            </a:extLst>
          </p:cNvPr>
          <p:cNvSpPr txBox="1"/>
          <p:nvPr/>
        </p:nvSpPr>
        <p:spPr>
          <a:xfrm>
            <a:off x="5926347" y="3739866"/>
            <a:ext cx="3071004" cy="2622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23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956EB-19FF-7754-6AC7-4391C3BDC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FF867-E26D-C13D-81BB-EC3567B88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0E3C5B-FC4D-B87A-BF72-3689B70B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6"/>
            <a:ext cx="12192000" cy="68373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150240-C27C-4520-8C52-56CCEB2CA2DA}"/>
              </a:ext>
            </a:extLst>
          </p:cNvPr>
          <p:cNvSpPr/>
          <p:nvPr/>
        </p:nvSpPr>
        <p:spPr>
          <a:xfrm>
            <a:off x="73365" y="632317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C1E49-6323-4ABF-BBB0-7C41EBC8A80C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계좌관리 → 해지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DBE3BD0-94EF-45F9-8491-F12A364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58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9A816-4613-496B-BDF2-AB2DA465D7D7}"/>
              </a:ext>
            </a:extLst>
          </p:cNvPr>
          <p:cNvSpPr txBox="1"/>
          <p:nvPr/>
        </p:nvSpPr>
        <p:spPr>
          <a:xfrm>
            <a:off x="292727" y="923232"/>
            <a:ext cx="4145064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수행기간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2023.07.31 ~ 2023.08.11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사용언어 </a:t>
            </a:r>
            <a:r>
              <a:rPr lang="en-US" altLang="ko-KR" b="1">
                <a:solidFill>
                  <a:srgbClr val="113947"/>
                </a:solidFill>
                <a:latin typeface="+mn-ea"/>
              </a:rPr>
              <a:t>: JAVA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113947"/>
                </a:solidFill>
                <a:latin typeface="+mn-ea"/>
              </a:rPr>
              <a:t>사용 프로그램</a:t>
            </a:r>
            <a:r>
              <a:rPr lang="en-US" altLang="ko-KR" b="1">
                <a:solidFill>
                  <a:srgbClr val="113947"/>
                </a:solidFill>
                <a:latin typeface="+mn-ea"/>
              </a:rPr>
              <a:t>: eclipse 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B89A5-BCBD-4F5A-A3EB-F98D27852475}"/>
              </a:ext>
            </a:extLst>
          </p:cNvPr>
          <p:cNvSpPr txBox="1"/>
          <p:nvPr/>
        </p:nvSpPr>
        <p:spPr>
          <a:xfrm>
            <a:off x="263352" y="3496940"/>
            <a:ext cx="596229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</a:rPr>
              <a:t>기존의 콘솔 기반 은행 </a:t>
            </a:r>
            <a:r>
              <a:rPr lang="ko-KR" altLang="en-US" sz="1600" b="1">
                <a:solidFill>
                  <a:srgbClr val="113947"/>
                </a:solidFill>
              </a:rPr>
              <a:t>입출금 시스템은</a:t>
            </a:r>
            <a:endParaRPr lang="en-US" altLang="ko-KR" sz="1600" b="1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113947"/>
                </a:solidFill>
              </a:rPr>
              <a:t>사용자가 </a:t>
            </a:r>
            <a:r>
              <a:rPr lang="en-US" altLang="ko-KR" sz="1600" b="1">
                <a:solidFill>
                  <a:srgbClr val="113947"/>
                </a:solidFill>
              </a:rPr>
              <a:t> </a:t>
            </a:r>
            <a:r>
              <a:rPr lang="ko-KR" altLang="en-US" sz="1600" b="1" dirty="0">
                <a:solidFill>
                  <a:srgbClr val="113947"/>
                </a:solidFill>
              </a:rPr>
              <a:t>직접 입력해야 결과가 출력되는 </a:t>
            </a:r>
            <a:r>
              <a:rPr lang="ko-KR" altLang="en-US" sz="1600" b="1">
                <a:solidFill>
                  <a:srgbClr val="113947"/>
                </a:solidFill>
              </a:rPr>
              <a:t>방식으로 동작하여</a:t>
            </a:r>
            <a:endParaRPr lang="en-US" altLang="ko-KR" sz="1600" b="1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113947"/>
                </a:solidFill>
              </a:rPr>
              <a:t>사용자가 </a:t>
            </a:r>
            <a:r>
              <a:rPr lang="ko-KR" altLang="en-US" sz="1600" b="1" dirty="0">
                <a:solidFill>
                  <a:srgbClr val="113947"/>
                </a:solidFill>
              </a:rPr>
              <a:t>불편함을 </a:t>
            </a:r>
            <a:r>
              <a:rPr lang="ko-KR" altLang="en-US" sz="1600" b="1">
                <a:solidFill>
                  <a:srgbClr val="113947"/>
                </a:solidFill>
              </a:rPr>
              <a:t>느낀다</a:t>
            </a:r>
            <a:r>
              <a:rPr lang="en-US" altLang="ko-KR" sz="1600" b="1">
                <a:solidFill>
                  <a:srgbClr val="113947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113947"/>
                </a:solidFill>
              </a:rPr>
              <a:t>이러한 사용자의 불편함을</a:t>
            </a:r>
            <a:endParaRPr lang="en-US" altLang="ko-KR" sz="1600" b="1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>
                <a:solidFill>
                  <a:srgbClr val="113947"/>
                </a:solidFill>
              </a:rPr>
              <a:t>이번 프로젝트를 통해 개선하고자 한다</a:t>
            </a:r>
            <a:r>
              <a:rPr lang="en-US" altLang="ko-KR" sz="1600" b="1">
                <a:solidFill>
                  <a:srgbClr val="113947"/>
                </a:solidFill>
              </a:rPr>
              <a:t>.</a:t>
            </a:r>
            <a:endParaRPr lang="en-US" altLang="ko-KR" sz="1600" b="1" dirty="0">
              <a:solidFill>
                <a:srgbClr val="113947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8F1943-F1F1-48EB-9E2E-6FBB1812E308}"/>
              </a:ext>
            </a:extLst>
          </p:cNvPr>
          <p:cNvSpPr/>
          <p:nvPr/>
        </p:nvSpPr>
        <p:spPr>
          <a:xfrm>
            <a:off x="292727" y="2770934"/>
            <a:ext cx="2100255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배경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7CA084-B82F-4792-9B1E-4C17D123D928}"/>
              </a:ext>
            </a:extLst>
          </p:cNvPr>
          <p:cNvSpPr txBox="1"/>
          <p:nvPr/>
        </p:nvSpPr>
        <p:spPr>
          <a:xfrm>
            <a:off x="6312024" y="814408"/>
            <a:ext cx="6192687" cy="18697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113947"/>
                </a:solidFill>
              </a:rPr>
              <a:t>1. GUI</a:t>
            </a:r>
            <a:r>
              <a:rPr lang="ko-KR" altLang="en-US" sz="1600" b="1" dirty="0">
                <a:solidFill>
                  <a:srgbClr val="113947"/>
                </a:solidFill>
              </a:rPr>
              <a:t> 기반으로 은행 입출금 시스템을 재구축한다</a:t>
            </a:r>
            <a:r>
              <a:rPr lang="en-US" altLang="ko-KR" sz="1600" b="1" dirty="0">
                <a:solidFill>
                  <a:srgbClr val="113947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113947"/>
                </a:solidFill>
              </a:rPr>
              <a:t>2. </a:t>
            </a:r>
            <a:r>
              <a:rPr lang="ko-KR" altLang="en-US" sz="1600" b="1" dirty="0">
                <a:solidFill>
                  <a:srgbClr val="113947"/>
                </a:solidFill>
              </a:rPr>
              <a:t>콘솔기반 은행 입출금 시스템에서 구현하지 못했던 기능들을 </a:t>
            </a:r>
            <a:endParaRPr lang="en-US" altLang="ko-KR" sz="1600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113947"/>
                </a:solidFill>
              </a:rPr>
              <a:t>    GUI</a:t>
            </a:r>
            <a:r>
              <a:rPr lang="ko-KR" altLang="en-US" sz="1600" b="1" dirty="0">
                <a:solidFill>
                  <a:srgbClr val="113947"/>
                </a:solidFill>
              </a:rPr>
              <a:t>를 통해 구현한다</a:t>
            </a:r>
            <a:r>
              <a:rPr lang="en-US" altLang="ko-KR" sz="1600" b="1" dirty="0">
                <a:solidFill>
                  <a:srgbClr val="113947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113947"/>
                </a:solidFill>
              </a:rPr>
              <a:t>3. </a:t>
            </a:r>
            <a:r>
              <a:rPr lang="ko-KR" altLang="en-US" sz="1600" b="1" dirty="0">
                <a:solidFill>
                  <a:srgbClr val="113947"/>
                </a:solidFill>
              </a:rPr>
              <a:t>고객의 거래 내용을 분석하여 정보를 획득하고 활용한다</a:t>
            </a:r>
            <a:r>
              <a:rPr lang="en-US" altLang="ko-KR" sz="1600" b="1" dirty="0">
                <a:solidFill>
                  <a:srgbClr val="113947"/>
                </a:solidFill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AF297C-D61F-4775-8592-97386D9F3BFC}"/>
              </a:ext>
            </a:extLst>
          </p:cNvPr>
          <p:cNvSpPr/>
          <p:nvPr/>
        </p:nvSpPr>
        <p:spPr>
          <a:xfrm>
            <a:off x="6312024" y="188640"/>
            <a:ext cx="2100255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목적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57F78C5-CB67-4D4B-BE34-ADFEDBC528B5}"/>
              </a:ext>
            </a:extLst>
          </p:cNvPr>
          <p:cNvCxnSpPr/>
          <p:nvPr/>
        </p:nvCxnSpPr>
        <p:spPr>
          <a:xfrm>
            <a:off x="6096000" y="549320"/>
            <a:ext cx="0" cy="5760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C8FFF-3665-43C5-B360-580F95C76DA5}"/>
              </a:ext>
            </a:extLst>
          </p:cNvPr>
          <p:cNvSpPr/>
          <p:nvPr/>
        </p:nvSpPr>
        <p:spPr>
          <a:xfrm>
            <a:off x="300951" y="178833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개요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14CACB-F0F9-4298-884B-0E7471FAB467}"/>
              </a:ext>
            </a:extLst>
          </p:cNvPr>
          <p:cNvSpPr/>
          <p:nvPr/>
        </p:nvSpPr>
        <p:spPr>
          <a:xfrm>
            <a:off x="6312361" y="2986958"/>
            <a:ext cx="1415772" cy="586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기대효과</a:t>
            </a:r>
            <a:endParaRPr lang="en-US" altLang="ko-KR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8E49EE-E2F3-4689-A24B-2FAE2892DDF2}"/>
              </a:ext>
            </a:extLst>
          </p:cNvPr>
          <p:cNvSpPr txBox="1"/>
          <p:nvPr/>
        </p:nvSpPr>
        <p:spPr>
          <a:xfrm>
            <a:off x="6312026" y="3654747"/>
            <a:ext cx="5616622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113947"/>
                </a:solidFill>
              </a:rPr>
              <a:t>1. </a:t>
            </a:r>
            <a:r>
              <a:rPr lang="ko-KR" altLang="en-US" sz="1600" b="1" dirty="0">
                <a:solidFill>
                  <a:srgbClr val="113947"/>
                </a:solidFill>
              </a:rPr>
              <a:t>자바의 </a:t>
            </a:r>
            <a:r>
              <a:rPr lang="en-US" altLang="ko-KR" sz="1600" b="1" dirty="0">
                <a:solidFill>
                  <a:srgbClr val="113947"/>
                </a:solidFill>
              </a:rPr>
              <a:t>swing</a:t>
            </a:r>
            <a:r>
              <a:rPr lang="ko-KR" altLang="en-US" sz="1600" b="1" dirty="0">
                <a:solidFill>
                  <a:srgbClr val="113947"/>
                </a:solidFill>
              </a:rPr>
              <a:t>을 이용하여 프로그램을 만들 수 있다</a:t>
            </a:r>
            <a:r>
              <a:rPr lang="en-US" altLang="ko-KR" sz="1600" b="1" dirty="0">
                <a:solidFill>
                  <a:srgbClr val="113947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113947"/>
                </a:solidFill>
              </a:rPr>
              <a:t>2. GUI</a:t>
            </a:r>
            <a:r>
              <a:rPr lang="ko-KR" altLang="en-US" sz="1600" b="1" dirty="0">
                <a:solidFill>
                  <a:srgbClr val="113947"/>
                </a:solidFill>
              </a:rPr>
              <a:t> 사용 시</a:t>
            </a:r>
            <a:r>
              <a:rPr lang="en-US" altLang="ko-KR" sz="1600" b="1" dirty="0">
                <a:solidFill>
                  <a:srgbClr val="113947"/>
                </a:solidFill>
              </a:rPr>
              <a:t>, </a:t>
            </a:r>
            <a:r>
              <a:rPr lang="ko-KR" altLang="en-US" sz="1600" b="1" dirty="0">
                <a:solidFill>
                  <a:srgbClr val="113947"/>
                </a:solidFill>
              </a:rPr>
              <a:t>사용자들이 버튼 클릭이나 입력 필드를 통해</a:t>
            </a:r>
            <a:r>
              <a:rPr lang="en-US" altLang="ko-KR" sz="1600" b="1" dirty="0">
                <a:solidFill>
                  <a:srgbClr val="113947"/>
                </a:solidFill>
              </a:rPr>
              <a:t> </a:t>
            </a:r>
            <a:r>
              <a:rPr lang="ko-KR" altLang="en-US" sz="1600" b="1" dirty="0">
                <a:solidFill>
                  <a:srgbClr val="113947"/>
                </a:solidFill>
              </a:rPr>
              <a:t>쉽고 편리하게 입출금 기능을 이용할 수 있다</a:t>
            </a:r>
            <a:r>
              <a:rPr lang="en-US" altLang="ko-KR" sz="1600" b="1" dirty="0">
                <a:solidFill>
                  <a:srgbClr val="113947"/>
                </a:solidFill>
              </a:rPr>
              <a:t>.</a:t>
            </a:r>
          </a:p>
          <a:p>
            <a:pPr marL="177800">
              <a:lnSpc>
                <a:spcPct val="150000"/>
              </a:lnSpc>
            </a:pPr>
            <a:endParaRPr lang="en-US" altLang="ko-KR" sz="500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113947"/>
                </a:solidFill>
              </a:rPr>
              <a:t>3. GUI</a:t>
            </a:r>
            <a:r>
              <a:rPr lang="ko-KR" altLang="en-US" sz="1600" b="1" dirty="0">
                <a:solidFill>
                  <a:srgbClr val="113947"/>
                </a:solidFill>
              </a:rPr>
              <a:t>를 통해 콘솔에서 부족했던 부분을 보완할 수 있다</a:t>
            </a:r>
            <a:r>
              <a:rPr lang="en-US" altLang="ko-KR" sz="1600" b="1" dirty="0">
                <a:solidFill>
                  <a:srgbClr val="113947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113947"/>
                </a:solidFill>
              </a:rPr>
              <a:t>4. </a:t>
            </a:r>
            <a:r>
              <a:rPr lang="ko-KR" altLang="en-US" sz="1600" b="1" dirty="0">
                <a:solidFill>
                  <a:srgbClr val="113947"/>
                </a:solidFill>
              </a:rPr>
              <a:t>사용자의 은행 이용 패턴이나 소비 패턴을 분석하여</a:t>
            </a:r>
            <a:endParaRPr lang="en-US" altLang="ko-KR" sz="1600" b="1" dirty="0">
              <a:solidFill>
                <a:srgbClr val="113947"/>
              </a:solidFill>
            </a:endParaRPr>
          </a:p>
          <a:p>
            <a:pPr marL="177800"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</a:rPr>
              <a:t>맞춤형 은행상품을 개발할 수 있다</a:t>
            </a:r>
            <a:r>
              <a:rPr lang="en-US" altLang="ko-KR" sz="1600" b="1" dirty="0">
                <a:solidFill>
                  <a:srgbClr val="113947"/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802E87-10B7-47DA-9DBB-3472ACFF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992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A05B313-4251-4E83-80CD-F146841A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0BB9F3-999C-475D-A3B7-D8D7A463F38C}"/>
              </a:ext>
            </a:extLst>
          </p:cNvPr>
          <p:cNvSpPr/>
          <p:nvPr/>
        </p:nvSpPr>
        <p:spPr>
          <a:xfrm>
            <a:off x="2927648" y="278092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EE7C8-5977-4A1C-A886-A2B3102C3E3C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700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6D65D9-DE23-48B9-91EB-AE70C292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90360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04171F-F7B3-4B6A-BC7A-6255CB8E2DC5}"/>
              </a:ext>
            </a:extLst>
          </p:cNvPr>
          <p:cNvSpPr/>
          <p:nvPr/>
        </p:nvSpPr>
        <p:spPr>
          <a:xfrm>
            <a:off x="2927648" y="321240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1F724-8387-4D2F-BCCB-6DC253DBB39E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56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367277-6CDE-4696-8AC0-53A81DCD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90360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29A1DEA-D663-4B4D-9E78-4D07382957B0}"/>
              </a:ext>
            </a:extLst>
          </p:cNvPr>
          <p:cNvSpPr/>
          <p:nvPr/>
        </p:nvSpPr>
        <p:spPr>
          <a:xfrm>
            <a:off x="7930696" y="542099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2E572-DE51-4751-AE0A-C4646FF50BED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7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88AE-A327-4FB1-AEED-BD666747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38703-057C-4C49-B547-52384BDEF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7BE064-705A-40EE-A113-EB0874A1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8205" cy="6936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F06A6B-D94B-4FC2-9AB2-B3321A381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0CBA7E-2717-4B7D-A63D-6A4BB8B0D60C}"/>
              </a:ext>
            </a:extLst>
          </p:cNvPr>
          <p:cNvSpPr/>
          <p:nvPr/>
        </p:nvSpPr>
        <p:spPr>
          <a:xfrm>
            <a:off x="1991544" y="278092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33C829-5356-44D2-9A89-1E1AA259A6C3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53574B87-E434-4D71-9884-E09AB6A9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45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C8326-986E-409F-B5D4-616B3A7C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ABE6E-DE3A-4E14-8005-E6F9F727C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7B97AB-041A-4512-A344-734AD539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5220EB-86D8-4576-9198-B5B719AFDB6A}"/>
              </a:ext>
            </a:extLst>
          </p:cNvPr>
          <p:cNvSpPr/>
          <p:nvPr/>
        </p:nvSpPr>
        <p:spPr>
          <a:xfrm>
            <a:off x="10968473" y="632267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0564A0-AF47-4C62-B29D-0EAFC3507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405442-F6BB-47F3-9075-0BBDDECA3452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F1D2B5-3450-4F69-81A7-D88D99A0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772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63E53-F0C4-4FB6-B392-B6D07B5F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799382-7F98-490D-966C-4DF4E878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BA7B3B-5BAF-4C65-B62B-0DCF4578D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17F5CE-24E4-4040-8652-36F47FC895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C237095-1CD2-49C9-8F20-61B8D1391182}"/>
              </a:ext>
            </a:extLst>
          </p:cNvPr>
          <p:cNvSpPr/>
          <p:nvPr/>
        </p:nvSpPr>
        <p:spPr>
          <a:xfrm>
            <a:off x="9696400" y="35305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70D53-7062-43FD-996D-F479B20E391B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7A47A42-CC1F-4AB9-B288-D6212E8D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99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06422-D876-40B9-9F3A-FBA007EA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08863-A1D8-4679-8518-6362E80C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5DACC4-BD67-44F9-9801-B05B196BA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B532E8-134E-4A05-9645-A552134AB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DCF4992-2BCB-4C14-AC87-C69F3200A9A5}"/>
              </a:ext>
            </a:extLst>
          </p:cNvPr>
          <p:cNvSpPr/>
          <p:nvPr/>
        </p:nvSpPr>
        <p:spPr>
          <a:xfrm>
            <a:off x="11039872" y="6287355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022DC-E9B3-42AC-800F-320BA62CBBEB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EDB8E0B-6FFA-4D32-A8F4-22D147B3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322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42FD25-E032-420A-9B39-9BB99DFD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C973E6-4F5D-4F6A-886A-F6E06FCD1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BDD065-F4B4-4CE6-8B57-DD1D8E08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12781C-EF56-40F3-88F5-2608BD98E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913272-1C4F-45DE-980C-70862196F206}"/>
              </a:ext>
            </a:extLst>
          </p:cNvPr>
          <p:cNvSpPr/>
          <p:nvPr/>
        </p:nvSpPr>
        <p:spPr>
          <a:xfrm>
            <a:off x="11002134" y="6321633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0B719-EC59-4CCC-BEE0-7E7982E69892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12F3B20-7529-4509-810B-4D752959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156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 2023-08-09 17-38-39">
            <a:hlinkClick r:id="" action="ppaction://media"/>
            <a:extLst>
              <a:ext uri="{FF2B5EF4-FFF2-40B4-BE49-F238E27FC236}">
                <a16:creationId xmlns:a16="http://schemas.microsoft.com/office/drawing/2014/main" id="{55A9DF6B-4981-43C9-876E-BE54F9B5BA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25" end="2915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507" y="903600"/>
            <a:ext cx="8956985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58BF3B-2A08-4D37-9287-5825FECE06D7}"/>
              </a:ext>
            </a:extLst>
          </p:cNvPr>
          <p:cNvSpPr txBox="1"/>
          <p:nvPr/>
        </p:nvSpPr>
        <p:spPr>
          <a:xfrm>
            <a:off x="6210" y="103128"/>
            <a:ext cx="11922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입금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34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A05B313-4251-4E83-80CD-F146841A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81D49C-DD70-453F-B37E-683D39A0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95" y="4437112"/>
            <a:ext cx="2496277" cy="9361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2D56AC-59DE-4FF4-B7F0-8C40D476B317}"/>
              </a:ext>
            </a:extLst>
          </p:cNvPr>
          <p:cNvSpPr/>
          <p:nvPr/>
        </p:nvSpPr>
        <p:spPr>
          <a:xfrm>
            <a:off x="2937026" y="272459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D4F4CA-D521-4683-A7F4-B90874305CDC}"/>
              </a:ext>
            </a:extLst>
          </p:cNvPr>
          <p:cNvSpPr txBox="1"/>
          <p:nvPr/>
        </p:nvSpPr>
        <p:spPr>
          <a:xfrm>
            <a:off x="47328" y="103128"/>
            <a:ext cx="10585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</a:t>
            </a:r>
          </a:p>
        </p:txBody>
      </p:sp>
    </p:spTree>
    <p:extLst>
      <p:ext uri="{BB962C8B-B14F-4D97-AF65-F5344CB8AC3E}">
        <p14:creationId xmlns:p14="http://schemas.microsoft.com/office/powerpoint/2010/main" val="268931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C6B68F-B533-4A83-89C8-202A8FEC1482}"/>
              </a:ext>
            </a:extLst>
          </p:cNvPr>
          <p:cNvSpPr txBox="1"/>
          <p:nvPr/>
        </p:nvSpPr>
        <p:spPr>
          <a:xfrm>
            <a:off x="438768" y="2637127"/>
            <a:ext cx="394341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외장 라이브러리</a:t>
            </a:r>
            <a:r>
              <a:rPr lang="en-US" altLang="ko-KR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</a:p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113947"/>
                </a:solidFill>
              </a:rPr>
              <a:t>- apache poi: ooxml-lib, lib</a:t>
            </a:r>
            <a:endParaRPr lang="en-US" altLang="ko-KR" sz="1600" b="1" baseline="30000">
              <a:solidFill>
                <a:srgbClr val="113947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113947"/>
                </a:solidFill>
              </a:rPr>
              <a:t>- log 4j</a:t>
            </a:r>
          </a:p>
          <a:p>
            <a:endParaRPr lang="en-US" altLang="ko-KR" sz="2800" b="1">
              <a:solidFill>
                <a:srgbClr val="113947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내장 라이브러리</a:t>
            </a:r>
            <a:r>
              <a:rPr lang="en-US" altLang="ko-KR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</a:p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113947"/>
                </a:solidFill>
              </a:rPr>
              <a:t>- javax.swing.*</a:t>
            </a:r>
          </a:p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113947"/>
                </a:solidFill>
              </a:rPr>
              <a:t>- java.awt.*</a:t>
            </a:r>
          </a:p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113947"/>
                </a:solidFill>
              </a:rPr>
              <a:t>- java.awt.event.*</a:t>
            </a:r>
          </a:p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113947"/>
                </a:solidFill>
              </a:rPr>
              <a:t>- java.util.*</a:t>
            </a:r>
          </a:p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113947"/>
                </a:solidFill>
              </a:rPr>
              <a:t>- java.io.*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F34102-826E-4763-8EB1-5750ACDCE16C}"/>
              </a:ext>
            </a:extLst>
          </p:cNvPr>
          <p:cNvCxnSpPr/>
          <p:nvPr/>
        </p:nvCxnSpPr>
        <p:spPr>
          <a:xfrm>
            <a:off x="5231904" y="549320"/>
            <a:ext cx="0" cy="5760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ACEEFD-2838-4FED-AB10-CB0DFDE06FF8}"/>
              </a:ext>
            </a:extLst>
          </p:cNvPr>
          <p:cNvSpPr/>
          <p:nvPr/>
        </p:nvSpPr>
        <p:spPr>
          <a:xfrm>
            <a:off x="5663952" y="620688"/>
            <a:ext cx="6045566" cy="2377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</a:t>
            </a:r>
            <a:r>
              <a:rPr lang="ko-KR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외장 라이브러리</a:t>
            </a:r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179388"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</a:rPr>
              <a:t>고객의 거래 내용을 분석하여 정보</a:t>
            </a:r>
            <a:r>
              <a:rPr lang="en-US" altLang="ko-KR" sz="1600" b="1" baseline="30000" dirty="0">
                <a:solidFill>
                  <a:srgbClr val="113947"/>
                </a:solidFill>
              </a:rPr>
              <a:t>1)</a:t>
            </a:r>
            <a:r>
              <a:rPr lang="ko-KR" altLang="en-US" sz="1600" b="1" dirty="0">
                <a:solidFill>
                  <a:srgbClr val="113947"/>
                </a:solidFill>
              </a:rPr>
              <a:t>를 획득하고 활용</a:t>
            </a:r>
            <a:r>
              <a:rPr lang="en-US" altLang="ko-KR" sz="1600" b="1" baseline="30000" dirty="0">
                <a:solidFill>
                  <a:srgbClr val="113947"/>
                </a:solidFill>
              </a:rPr>
              <a:t>2)</a:t>
            </a:r>
            <a:r>
              <a:rPr lang="ko-KR" altLang="en-US" sz="1600" b="1" dirty="0">
                <a:solidFill>
                  <a:srgbClr val="113947"/>
                </a:solidFill>
              </a:rPr>
              <a:t>하기</a:t>
            </a:r>
            <a:r>
              <a:rPr lang="en-US" altLang="ko-KR" sz="1600" b="1" dirty="0">
                <a:solidFill>
                  <a:srgbClr val="113947"/>
                </a:solidFill>
              </a:rPr>
              <a:t> </a:t>
            </a:r>
            <a:r>
              <a:rPr lang="ko-KR" altLang="en-US" sz="1600" b="1" dirty="0">
                <a:solidFill>
                  <a:srgbClr val="113947"/>
                </a:solidFill>
              </a:rPr>
              <a:t>위함</a:t>
            </a:r>
            <a:endParaRPr lang="en-US" altLang="ko-KR" sz="1600" b="1" dirty="0">
              <a:solidFill>
                <a:srgbClr val="113947"/>
              </a:solidFill>
            </a:endParaRPr>
          </a:p>
          <a:p>
            <a:pPr marL="179388">
              <a:lnSpc>
                <a:spcPct val="150000"/>
              </a:lnSpc>
            </a:pPr>
            <a:endParaRPr lang="en-US" altLang="ko-KR" sz="1200" b="1" dirty="0">
              <a:solidFill>
                <a:srgbClr val="113947"/>
              </a:solidFill>
            </a:endParaRPr>
          </a:p>
          <a:p>
            <a:pPr marL="179388">
              <a:lnSpc>
                <a:spcPct val="150000"/>
              </a:lnSpc>
            </a:pP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1)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정보</a:t>
            </a: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: Error,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입금 기록</a:t>
            </a: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출금 기록</a:t>
            </a: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이체 기록</a:t>
            </a:r>
            <a:endParaRPr lang="en-US" altLang="ko-KR" sz="1400" b="1" dirty="0">
              <a:solidFill>
                <a:srgbClr val="113947"/>
              </a:solidFill>
              <a:latin typeface="+mn-ea"/>
            </a:endParaRPr>
          </a:p>
          <a:p>
            <a:pPr marL="179388">
              <a:lnSpc>
                <a:spcPct val="150000"/>
              </a:lnSpc>
            </a:pP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2)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활용</a:t>
            </a: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사용자의 은행 이용 패턴이나 소비 패턴을 분석하여</a:t>
            </a:r>
            <a:endParaRPr lang="en-US" altLang="ko-KR" sz="1400" b="1" dirty="0">
              <a:solidFill>
                <a:srgbClr val="113947"/>
              </a:solidFill>
              <a:latin typeface="+mn-ea"/>
            </a:endParaRPr>
          </a:p>
          <a:p>
            <a:pPr marL="806450">
              <a:lnSpc>
                <a:spcPct val="150000"/>
              </a:lnSpc>
            </a:pP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맞춤형 은행상품을 개발을 위함</a:t>
            </a:r>
            <a:endParaRPr lang="en-US" altLang="ko-KR" sz="1400" b="1" dirty="0">
              <a:solidFill>
                <a:srgbClr val="113947"/>
              </a:solidFill>
              <a:latin typeface="+mn-ea"/>
            </a:endParaRPr>
          </a:p>
          <a:p>
            <a:pPr marL="179388">
              <a:lnSpc>
                <a:spcPct val="150000"/>
              </a:lnSpc>
            </a:pPr>
            <a:endParaRPr lang="en-US" altLang="ko-KR" sz="1100" b="1" dirty="0">
              <a:solidFill>
                <a:srgbClr val="113947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63DBA5-C4A1-4D44-BEEB-C11146E3D0A5}"/>
              </a:ext>
            </a:extLst>
          </p:cNvPr>
          <p:cNvSpPr/>
          <p:nvPr/>
        </p:nvSpPr>
        <p:spPr>
          <a:xfrm>
            <a:off x="5663952" y="3717032"/>
            <a:ext cx="5760635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ko-KR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내장 라이브러리</a:t>
            </a:r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179388">
              <a:lnSpc>
                <a:spcPct val="150000"/>
              </a:lnSpc>
            </a:pPr>
            <a:r>
              <a:rPr lang="en-US" altLang="ko-KR" sz="1600" b="1" dirty="0">
                <a:solidFill>
                  <a:srgbClr val="113947"/>
                </a:solidFill>
              </a:rPr>
              <a:t>GUI</a:t>
            </a:r>
            <a:r>
              <a:rPr lang="en-US" altLang="ko-KR" sz="1600" b="1" baseline="30000" dirty="0">
                <a:solidFill>
                  <a:srgbClr val="113947"/>
                </a:solidFill>
              </a:rPr>
              <a:t>3)</a:t>
            </a:r>
            <a:r>
              <a:rPr lang="ko-KR" altLang="en-US" sz="1600" b="1" dirty="0">
                <a:solidFill>
                  <a:srgbClr val="113947"/>
                </a:solidFill>
              </a:rPr>
              <a:t>를 사용하여 기능 구현</a:t>
            </a:r>
            <a:r>
              <a:rPr lang="en-US" altLang="ko-KR" sz="1600" b="1" baseline="30000" dirty="0">
                <a:solidFill>
                  <a:srgbClr val="113947"/>
                </a:solidFill>
              </a:rPr>
              <a:t>4)</a:t>
            </a:r>
            <a:r>
              <a:rPr lang="ko-KR" altLang="en-US" sz="1600" b="1" dirty="0">
                <a:solidFill>
                  <a:srgbClr val="113947"/>
                </a:solidFill>
              </a:rPr>
              <a:t>을 하기 위함</a:t>
            </a:r>
            <a:endParaRPr lang="en-US" altLang="ko-KR" sz="1600" b="1" dirty="0">
              <a:solidFill>
                <a:srgbClr val="113947"/>
              </a:solidFill>
            </a:endParaRPr>
          </a:p>
          <a:p>
            <a:pPr marL="179388">
              <a:lnSpc>
                <a:spcPct val="150000"/>
              </a:lnSpc>
            </a:pPr>
            <a:endParaRPr lang="en-US" altLang="ko-KR" sz="1200" b="1" dirty="0">
              <a:solidFill>
                <a:srgbClr val="113947"/>
              </a:solidFill>
              <a:latin typeface="+mn-ea"/>
            </a:endParaRPr>
          </a:p>
          <a:p>
            <a:pPr marL="177800">
              <a:lnSpc>
                <a:spcPct val="150000"/>
              </a:lnSpc>
            </a:pP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3) GUI: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 </a:t>
            </a:r>
            <a:r>
              <a:rPr lang="en-US" altLang="ko-KR" sz="1400" b="1" dirty="0" err="1">
                <a:solidFill>
                  <a:srgbClr val="113947"/>
                </a:solidFill>
                <a:latin typeface="+mn-ea"/>
              </a:rPr>
              <a:t>Jdialog</a:t>
            </a: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,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 </a:t>
            </a:r>
            <a:r>
              <a:rPr lang="en-US" altLang="ko-KR" sz="1400" b="1" dirty="0" err="1">
                <a:solidFill>
                  <a:srgbClr val="113947"/>
                </a:solidFill>
                <a:latin typeface="+mn-ea"/>
              </a:rPr>
              <a:t>Jframe</a:t>
            </a: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사용</a:t>
            </a:r>
            <a:endParaRPr lang="en-US" altLang="ko-KR" sz="1400" b="1" dirty="0">
              <a:solidFill>
                <a:srgbClr val="113947"/>
              </a:solidFill>
              <a:latin typeface="+mn-ea"/>
            </a:endParaRPr>
          </a:p>
          <a:p>
            <a:pPr marL="177800">
              <a:lnSpc>
                <a:spcPct val="150000"/>
              </a:lnSpc>
            </a:pP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4)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기능 구현</a:t>
            </a: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관리자 기능</a:t>
            </a:r>
            <a:r>
              <a:rPr lang="en-US" altLang="ko-KR" sz="1400" b="1" dirty="0">
                <a:solidFill>
                  <a:srgbClr val="113947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113947"/>
                </a:solidFill>
                <a:latin typeface="+mn-ea"/>
              </a:rPr>
              <a:t>사용자 기능</a:t>
            </a:r>
            <a:endParaRPr lang="en-US" altLang="ko-KR" sz="1400" b="1" dirty="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A90CDE-8C6A-4D9D-B692-E87EEDF4E980}"/>
              </a:ext>
            </a:extLst>
          </p:cNvPr>
          <p:cNvSpPr txBox="1"/>
          <p:nvPr/>
        </p:nvSpPr>
        <p:spPr>
          <a:xfrm>
            <a:off x="438768" y="923232"/>
            <a:ext cx="4145064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수행기간 </a:t>
            </a:r>
            <a:r>
              <a:rPr lang="en-US" altLang="ko-KR" b="1" dirty="0">
                <a:solidFill>
                  <a:srgbClr val="113947"/>
                </a:solidFill>
                <a:latin typeface="+mn-ea"/>
              </a:rPr>
              <a:t>: 2023.07.31 ~ 2023.08.11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113947"/>
                </a:solidFill>
                <a:latin typeface="+mn-ea"/>
              </a:rPr>
              <a:t>사용언어 </a:t>
            </a:r>
            <a:r>
              <a:rPr lang="en-US" altLang="ko-KR" b="1">
                <a:solidFill>
                  <a:srgbClr val="113947"/>
                </a:solidFill>
                <a:latin typeface="+mn-ea"/>
              </a:rPr>
              <a:t>: JAVA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113947"/>
                </a:solidFill>
                <a:latin typeface="+mn-ea"/>
              </a:rPr>
              <a:t>사용 프로그램</a:t>
            </a:r>
            <a:r>
              <a:rPr lang="en-US" altLang="ko-KR" b="1">
                <a:solidFill>
                  <a:srgbClr val="113947"/>
                </a:solidFill>
                <a:latin typeface="+mn-ea"/>
              </a:rPr>
              <a:t>: eclipse IDE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264332-5DAB-47C2-8EDF-C5683424A71C}"/>
              </a:ext>
            </a:extLst>
          </p:cNvPr>
          <p:cNvSpPr/>
          <p:nvPr/>
        </p:nvSpPr>
        <p:spPr>
          <a:xfrm>
            <a:off x="300951" y="178833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 dirty="0">
                <a:solidFill>
                  <a:srgbClr val="113947"/>
                </a:solidFill>
              </a:rPr>
              <a:t> </a:t>
            </a:r>
            <a:r>
              <a:rPr lang="ko-KR" altLang="en-US" b="1" spc="600" dirty="0">
                <a:solidFill>
                  <a:srgbClr val="113947"/>
                </a:solidFill>
              </a:rPr>
              <a:t>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8E4529-7FEB-4194-AD6F-FEC9C1C5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49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6D65D9-DE23-48B9-91EB-AE70C292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89848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85D7C-8C4B-4617-A0D2-B806594DD3E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E459A-4843-4B4C-9F3D-166D28CA6270}"/>
              </a:ext>
            </a:extLst>
          </p:cNvPr>
          <p:cNvSpPr/>
          <p:nvPr/>
        </p:nvSpPr>
        <p:spPr>
          <a:xfrm>
            <a:off x="8115372" y="316916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8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367277-6CDE-4696-8AC0-53A81DCD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90360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B2510D-E115-4D8D-B9A5-F76118E90982}"/>
              </a:ext>
            </a:extLst>
          </p:cNvPr>
          <p:cNvSpPr/>
          <p:nvPr/>
        </p:nvSpPr>
        <p:spPr>
          <a:xfrm>
            <a:off x="7896200" y="544522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B8B5A-8C66-4C57-827D-4444AA76F827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075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E96E56-9F27-4413-BB0C-628D54DF3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790" cy="68545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081D30C-E97B-48F1-B9EC-F5A6D922638F}"/>
              </a:ext>
            </a:extLst>
          </p:cNvPr>
          <p:cNvSpPr/>
          <p:nvPr/>
        </p:nvSpPr>
        <p:spPr>
          <a:xfrm>
            <a:off x="1954260" y="276664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3BFF09-771E-4521-998A-629C3C3000A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27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B5F978-52DA-4CEC-A839-9F2BF4A1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79023-9C60-4AD3-A5BD-098D4EF434B8}"/>
              </a:ext>
            </a:extLst>
          </p:cNvPr>
          <p:cNvSpPr/>
          <p:nvPr/>
        </p:nvSpPr>
        <p:spPr>
          <a:xfrm>
            <a:off x="2939127" y="2462660"/>
            <a:ext cx="1800200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258AD-0A9D-4C6A-9E66-7FA8B391799F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086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AD30348-F6C5-42D7-B025-035C3FB43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"/>
          <a:stretch/>
        </p:blipFill>
        <p:spPr>
          <a:xfrm>
            <a:off x="0" y="-1"/>
            <a:ext cx="12207777" cy="6901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28A155-8277-4A21-87C5-976B15F1E78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628617-97BD-439B-8419-23520AB3BEA0}"/>
              </a:ext>
            </a:extLst>
          </p:cNvPr>
          <p:cNvSpPr txBox="1"/>
          <p:nvPr/>
        </p:nvSpPr>
        <p:spPr>
          <a:xfrm>
            <a:off x="8636263" y="441682"/>
            <a:ext cx="262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A2C61"/>
                </a:solidFill>
              </a:rPr>
              <a:t>*</a:t>
            </a:r>
            <a:r>
              <a:rPr lang="ko-KR" altLang="en-US" b="1" dirty="0">
                <a:solidFill>
                  <a:srgbClr val="1A2C61"/>
                </a:solidFill>
              </a:rPr>
              <a:t>계좌주는 라이언</a:t>
            </a:r>
          </a:p>
        </p:txBody>
      </p:sp>
    </p:spTree>
    <p:extLst>
      <p:ext uri="{BB962C8B-B14F-4D97-AF65-F5344CB8AC3E}">
        <p14:creationId xmlns:p14="http://schemas.microsoft.com/office/powerpoint/2010/main" val="749764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59BF0A-1DE5-4BC5-AA23-279FEEA211C0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08416-0810-4EB0-BB72-C8A856365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39" y="871753"/>
            <a:ext cx="9013521" cy="51144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1BD9A3-F210-4651-922A-6DECF93985EE}"/>
              </a:ext>
            </a:extLst>
          </p:cNvPr>
          <p:cNvSpPr/>
          <p:nvPr/>
        </p:nvSpPr>
        <p:spPr>
          <a:xfrm>
            <a:off x="3584710" y="3096882"/>
            <a:ext cx="1800200" cy="189781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68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F20F05-533D-4625-AA72-2643DF7B8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A55166-0ED9-4CD1-BF65-7B5F0F38318B}"/>
              </a:ext>
            </a:extLst>
          </p:cNvPr>
          <p:cNvSpPr/>
          <p:nvPr/>
        </p:nvSpPr>
        <p:spPr>
          <a:xfrm>
            <a:off x="10714139" y="619494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52F3B-6DFA-4C7B-9BED-99A34E1F3EC0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70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 2023-08-09 17-38-39">
            <a:hlinkClick r:id="" action="ppaction://media"/>
            <a:extLst>
              <a:ext uri="{FF2B5EF4-FFF2-40B4-BE49-F238E27FC236}">
                <a16:creationId xmlns:a16="http://schemas.microsoft.com/office/drawing/2014/main" id="{55A9DF6B-4981-43C9-876E-BE54F9B5BA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25" end="2915.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507" y="903600"/>
            <a:ext cx="8956985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8E9FC-2855-423F-8263-9CF9AC8A80B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6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입 </a:t>
            </a:r>
            <a:r>
              <a:rPr lang="en-US" altLang="ko-KR" sz="1400" b="1" dirty="0">
                <a:solidFill>
                  <a:srgbClr val="113947"/>
                </a:solidFill>
              </a:rPr>
              <a:t>·</a:t>
            </a:r>
            <a:r>
              <a:rPr lang="ko-KR" altLang="en-US" sz="1400" b="1" dirty="0">
                <a:solidFill>
                  <a:srgbClr val="113947"/>
                </a:solidFill>
              </a:rPr>
              <a:t> 출금 → 출금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A05B313-4251-4E83-80CD-F146841A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85D7C-8C4B-4617-A0D2-B806594DD3E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E88067-6167-49B1-91E0-44CFC29E3185}"/>
              </a:ext>
            </a:extLst>
          </p:cNvPr>
          <p:cNvSpPr/>
          <p:nvPr/>
        </p:nvSpPr>
        <p:spPr>
          <a:xfrm>
            <a:off x="2937026" y="381094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777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367277-6CDE-4696-8AC0-53A81DCD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0" y="903600"/>
            <a:ext cx="8979199" cy="5050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3D6541-7EE7-4C6B-B06D-3B570D701EB2}"/>
              </a:ext>
            </a:extLst>
          </p:cNvPr>
          <p:cNvSpPr/>
          <p:nvPr/>
        </p:nvSpPr>
        <p:spPr>
          <a:xfrm>
            <a:off x="7536160" y="537321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61E255-DE9C-40E8-869D-0CAD2CEFF0D8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5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9F2A4A9-F119-4E1E-8BF0-58B91A10D4D1}"/>
              </a:ext>
            </a:extLst>
          </p:cNvPr>
          <p:cNvSpPr/>
          <p:nvPr/>
        </p:nvSpPr>
        <p:spPr>
          <a:xfrm>
            <a:off x="763493" y="1700808"/>
            <a:ext cx="4367808" cy="43227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GUI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를 통해 기존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기능 구현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생성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조회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해지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입금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출금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이체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보안 기능 구현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65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65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정보 문서화 기능 구현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65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65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오류 예외 처리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65000"/>
              </a:lnSpc>
            </a:pP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165000"/>
              </a:lnSpc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단위 및 통합 테스트와 디버깅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053737-90CC-442B-80D9-55282A18F646}"/>
              </a:ext>
            </a:extLst>
          </p:cNvPr>
          <p:cNvSpPr/>
          <p:nvPr/>
        </p:nvSpPr>
        <p:spPr>
          <a:xfrm>
            <a:off x="429964" y="178833"/>
            <a:ext cx="2857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02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과제 수행범위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28B907-9DA5-4DE5-9AEE-982E7F2C934C}"/>
              </a:ext>
            </a:extLst>
          </p:cNvPr>
          <p:cNvCxnSpPr/>
          <p:nvPr/>
        </p:nvCxnSpPr>
        <p:spPr>
          <a:xfrm>
            <a:off x="6096000" y="3876"/>
            <a:ext cx="0" cy="6480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A17B03-41A1-4B3A-96D3-0358D7E11427}"/>
              </a:ext>
            </a:extLst>
          </p:cNvPr>
          <p:cNvSpPr/>
          <p:nvPr/>
        </p:nvSpPr>
        <p:spPr>
          <a:xfrm>
            <a:off x="6946448" y="1700808"/>
            <a:ext cx="4367808" cy="5581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문서 작성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37F1CE1-A1F8-4014-ADB5-EB93A6D0D8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62" y="980728"/>
            <a:ext cx="627071" cy="627071"/>
          </a:xfrm>
          <a:prstGeom prst="rect">
            <a:avLst/>
          </a:prstGeom>
          <a:effectLst/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94D0C80-D509-44F7-95B3-AACD10B03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388" y="980728"/>
            <a:ext cx="793928" cy="649407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B172A92-E46A-46A0-AED1-C7B77D681AE0}"/>
              </a:ext>
            </a:extLst>
          </p:cNvPr>
          <p:cNvCxnSpPr>
            <a:cxnSpLocks/>
          </p:cNvCxnSpPr>
          <p:nvPr/>
        </p:nvCxnSpPr>
        <p:spPr>
          <a:xfrm rot="5400000">
            <a:off x="9143495" y="388343"/>
            <a:ext cx="0" cy="6084000"/>
          </a:xfrm>
          <a:prstGeom prst="line">
            <a:avLst/>
          </a:prstGeom>
          <a:ln w="1905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149A3EF1-DA76-470E-8021-1C7601BEB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28" y="4413021"/>
            <a:ext cx="551878" cy="6001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5AA543-F042-462F-BFE1-95590CD4B8DA}"/>
              </a:ext>
            </a:extLst>
          </p:cNvPr>
          <p:cNvSpPr/>
          <p:nvPr/>
        </p:nvSpPr>
        <p:spPr>
          <a:xfrm>
            <a:off x="6946448" y="5083849"/>
            <a:ext cx="4367808" cy="5581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n-ea"/>
              </a:rPr>
              <a:t>발표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2623F-BA2C-467D-8128-677DBB91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725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488AE-A327-4FB1-AEED-BD666747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38703-057C-4C49-B547-52384BDEF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AF210C-EE22-490A-A7F8-55E1E1EA9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" y="0"/>
            <a:ext cx="12175067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F06A6B-D94B-4FC2-9AB2-B3321A38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80" t="3102" r="23454" b="51172"/>
          <a:stretch/>
        </p:blipFill>
        <p:spPr>
          <a:xfrm>
            <a:off x="0" y="0"/>
            <a:ext cx="1415480" cy="1580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F7753A-82AF-4F7E-B2BB-8FA1FD8F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80" t="3102" r="23454" b="51172"/>
          <a:stretch/>
        </p:blipFill>
        <p:spPr>
          <a:xfrm rot="5400000">
            <a:off x="3618792" y="-591790"/>
            <a:ext cx="1415480" cy="35389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CCD08B-8130-4833-A6BC-918D1C395A08}"/>
              </a:ext>
            </a:extLst>
          </p:cNvPr>
          <p:cNvSpPr/>
          <p:nvPr/>
        </p:nvSpPr>
        <p:spPr>
          <a:xfrm>
            <a:off x="1919536" y="27089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C8824-B7CE-466E-B922-2CE9156B01D0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73D9727-9BA5-4543-9315-C7981E0A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057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1C9C7-C4E2-4B80-881A-605768C1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0AB641-76E0-46F4-BB55-4122419A9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A6EF6F-6C45-4BC4-97F6-C069E145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6"/>
            <a:ext cx="12192000" cy="68373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DD0090-F4F6-46F6-AEC5-26B3EB179AF5}"/>
              </a:ext>
            </a:extLst>
          </p:cNvPr>
          <p:cNvSpPr/>
          <p:nvPr/>
        </p:nvSpPr>
        <p:spPr>
          <a:xfrm>
            <a:off x="1631504" y="4221088"/>
            <a:ext cx="259228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DE31D-EB69-4E02-A5C1-CA7D69BC7B98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55770E-B065-4947-885F-1A1C46BA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946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18EB5-9835-4584-89D3-70DAE971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C9936-8FC2-407F-9BC2-9BDD563E8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2419A-1001-43E6-8A17-55BCF731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9A0672-975C-7D0B-5583-F9D2E2FD9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"/>
            <a:ext cx="12192000" cy="68553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1EFC32-9C1D-4D01-BEC1-E8D3B2CF5DEB}"/>
              </a:ext>
            </a:extLst>
          </p:cNvPr>
          <p:cNvSpPr/>
          <p:nvPr/>
        </p:nvSpPr>
        <p:spPr>
          <a:xfrm>
            <a:off x="10952306" y="628086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1ABAF-EAE7-4BCA-9EA4-CFA1DDBBF35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4D562DC-D6B6-408C-A318-C70D888E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453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F7755-1679-499A-B63A-A171F343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26A9B-E4D4-47C5-B645-1AADCAC0C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E7A85-30EB-409F-AFB8-D9526693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"/>
            <a:ext cx="12192000" cy="6849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10D53D-C8A9-E67C-8EB3-BFA59237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52"/>
            <a:ext cx="12192000" cy="68022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F132E7-FF4A-4323-8DC7-096F06897892}"/>
              </a:ext>
            </a:extLst>
          </p:cNvPr>
          <p:cNvSpPr/>
          <p:nvPr/>
        </p:nvSpPr>
        <p:spPr>
          <a:xfrm>
            <a:off x="1847528" y="436510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F4F95C-10CF-49C0-840C-6038715EF5E1}"/>
              </a:ext>
            </a:extLst>
          </p:cNvPr>
          <p:cNvSpPr/>
          <p:nvPr/>
        </p:nvSpPr>
        <p:spPr>
          <a:xfrm>
            <a:off x="10970679" y="631477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95312-F25F-4308-A1DA-508BED44CC0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FDA25A3-13D0-4A8D-AAE8-91CA459C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88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D2275-5F92-43E3-B0CC-2DD32072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EA648-32ED-473D-9255-BE5CE77F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20806B-ABD2-9F58-563D-D65ABC1C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34"/>
            <a:ext cx="12192000" cy="67443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9AFA3C9-A34F-4928-AD26-334BEE510249}"/>
              </a:ext>
            </a:extLst>
          </p:cNvPr>
          <p:cNvSpPr/>
          <p:nvPr/>
        </p:nvSpPr>
        <p:spPr>
          <a:xfrm>
            <a:off x="1919536" y="270892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38B86-C987-4703-B400-38BCD180ED63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6B1658-B571-4E17-B0F0-54FA31138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20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C021E-E9ED-F87C-5F3F-D97EB14C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18F57-18B3-9733-5F01-55035FB0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4261A2-D499-5C10-2D81-80CC9AE83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" y="0"/>
            <a:ext cx="12183533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4C7335-FD68-4BD9-9A20-8E6499D0C947}"/>
              </a:ext>
            </a:extLst>
          </p:cNvPr>
          <p:cNvSpPr/>
          <p:nvPr/>
        </p:nvSpPr>
        <p:spPr>
          <a:xfrm>
            <a:off x="10966507" y="623526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BFE3D-2943-4F02-92F1-19D91F8C05C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88E35A-BC3F-4916-A9F0-B359B488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076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0E33B-151F-4959-E497-420FCE3D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5C8B-6A65-5A1F-B95D-32D48A390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D7EF62-A994-743B-2BF1-9276B748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33"/>
            <a:ext cx="12192000" cy="67225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FC5CAD-69D1-479D-866D-B5CEEFC2C46B}"/>
              </a:ext>
            </a:extLst>
          </p:cNvPr>
          <p:cNvSpPr/>
          <p:nvPr/>
        </p:nvSpPr>
        <p:spPr>
          <a:xfrm>
            <a:off x="11003190" y="620794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FCB6A-2C39-454F-8DBD-F691EFAFB6A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F7BA4E-9C84-461B-86CC-636F6950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22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5332F-F3DB-6C0B-5F69-CE05F6C5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4DD16-729A-DB4F-D78A-A4AE3AC4C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479957-9FBE-5BA8-31FC-B57C3855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1"/>
            <a:ext cx="12192000" cy="680149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4DFFF0-0A25-4C52-A2E6-4526A736021F}"/>
              </a:ext>
            </a:extLst>
          </p:cNvPr>
          <p:cNvSpPr/>
          <p:nvPr/>
        </p:nvSpPr>
        <p:spPr>
          <a:xfrm>
            <a:off x="10966507" y="632119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C3103-6706-46F2-8246-FCA7F29498EF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FB599F-C77E-4D02-BDD1-259C82FC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47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5F008-161C-FA9F-034E-A2031D0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1B38C-FAD7-622E-20EC-DB312BF2A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643E9C-364B-6559-B406-E366D054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18BAE0C-DEC1-4C76-94EA-15F63AFBCEB9}"/>
              </a:ext>
            </a:extLst>
          </p:cNvPr>
          <p:cNvSpPr/>
          <p:nvPr/>
        </p:nvSpPr>
        <p:spPr>
          <a:xfrm>
            <a:off x="11003190" y="633063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809CC-8958-4DEF-8206-3C0BF8EAB00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계좌이체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AA40C9-5A09-483B-A4C5-AABBC830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304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D6918D-AEFD-407E-A1C6-449FBCD953B6}"/>
              </a:ext>
            </a:extLst>
          </p:cNvPr>
          <p:cNvSpPr/>
          <p:nvPr/>
        </p:nvSpPr>
        <p:spPr>
          <a:xfrm>
            <a:off x="2949552" y="488483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67BDA-0AF5-4663-9F24-FEA63497A8AE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1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FABCD3-64CA-4596-A9FF-EDD84FB52FE1}"/>
              </a:ext>
            </a:extLst>
          </p:cNvPr>
          <p:cNvSpPr/>
          <p:nvPr/>
        </p:nvSpPr>
        <p:spPr>
          <a:xfrm>
            <a:off x="429964" y="178833"/>
            <a:ext cx="6242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03</a:t>
            </a:r>
            <a:r>
              <a:rPr lang="en-US" altLang="ko-KR" sz="100" b="1" spc="60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WBS</a:t>
            </a:r>
            <a:r>
              <a:rPr lang="en-US" altLang="ko-KR" sz="1400" b="1">
                <a:solidFill>
                  <a:srgbClr val="113947"/>
                </a:solidFill>
                <a:latin typeface="+mj-ea"/>
                <a:ea typeface="+mj-ea"/>
              </a:rPr>
              <a:t>(work Breakdown Structure)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4A84935-AFBF-48BD-B5F9-30DAF46E0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799032"/>
              </p:ext>
            </p:extLst>
          </p:nvPr>
        </p:nvGraphicFramePr>
        <p:xfrm>
          <a:off x="551384" y="548164"/>
          <a:ext cx="11305256" cy="5728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25592080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57093754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741746254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1037855247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3528955634"/>
                    </a:ext>
                  </a:extLst>
                </a:gridCol>
                <a:gridCol w="720082">
                  <a:extLst>
                    <a:ext uri="{9D8B030D-6E8A-4147-A177-3AD203B41FA5}">
                      <a16:colId xmlns:a16="http://schemas.microsoft.com/office/drawing/2014/main" val="256392022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197471719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09720567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432046176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1608107564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223371632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3770555652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9642406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1017749475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3563860338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4219979847"/>
                    </a:ext>
                  </a:extLst>
                </a:gridCol>
                <a:gridCol w="366586">
                  <a:extLst>
                    <a:ext uri="{9D8B030D-6E8A-4147-A177-3AD203B41FA5}">
                      <a16:colId xmlns:a16="http://schemas.microsoft.com/office/drawing/2014/main" val="4035961942"/>
                    </a:ext>
                  </a:extLst>
                </a:gridCol>
              </a:tblGrid>
              <a:tr h="19562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단계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세부 업무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진행상황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시작일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종료일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+mj-ea"/>
                          <a:ea typeface="+mj-ea"/>
                        </a:rPr>
                        <a:t>진행율</a:t>
                      </a:r>
                      <a:endParaRPr lang="en-US" altLang="ko-KR" sz="1100"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en-US" altLang="ko-KR" sz="110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>
                          <a:latin typeface="+mj-ea"/>
                          <a:ea typeface="+mj-ea"/>
                        </a:rPr>
                        <a:t>백분율</a:t>
                      </a:r>
                      <a:r>
                        <a:rPr lang="en-US" altLang="ko-KR" sz="110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7000">
                          <a:srgbClr val="113947"/>
                        </a:gs>
                        <a:gs pos="97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M</a:t>
                      </a:r>
                      <a:endParaRPr lang="ko-KR" altLang="en-US" sz="8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7M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8M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63743"/>
                  </a:ext>
                </a:extLst>
              </a:tr>
              <a:tr h="195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W</a:t>
                      </a:r>
                      <a:endParaRPr lang="ko-KR" altLang="en-US" sz="9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2W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41641"/>
                  </a:ext>
                </a:extLst>
              </a:tr>
              <a:tr h="195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900" b="1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31D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7D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8D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9D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10D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11D</a:t>
                      </a:r>
                      <a:endParaRPr lang="ko-KR" altLang="en-US" sz="9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91000">
                          <a:srgbClr val="113947"/>
                        </a:gs>
                        <a:gs pos="91000">
                          <a:schemeClr val="bg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35761490"/>
                  </a:ext>
                </a:extLst>
              </a:tr>
              <a:tr h="33535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분석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프로젝트 계획서 작성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2023-07-31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2023-07-31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9032"/>
                  </a:ext>
                </a:extLst>
              </a:tr>
              <a:tr h="347516">
                <a:tc v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5720" marR="45720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요구사항 정의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2023-08-01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2023-08-01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814689"/>
                  </a:ext>
                </a:extLst>
              </a:tr>
              <a:tr h="33535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설계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프로그램 구조설계 및 흐름도 설계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2023-08-01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2023-08-01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078915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화면 설계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2023-08-02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2023-08-02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916194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변수 및 클래스 명칭 설계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2023-08-02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2023-08-02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FFC000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FFC000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027247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클래스 설계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2023-08-03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2023-08-03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EFB4BB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EFB4BB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35730"/>
                  </a:ext>
                </a:extLst>
              </a:tr>
              <a:tr h="335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개발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GUI</a:t>
                      </a: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로 사용자 기능 구현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kern="120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2023-08-03</a:t>
                      </a:r>
                      <a:endParaRPr lang="ko-KR" altLang="en-US" sz="1050" b="1" kern="1200" dirty="0">
                        <a:solidFill>
                          <a:srgbClr val="113947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1200" dirty="0">
                          <a:solidFill>
                            <a:srgbClr val="113947"/>
                          </a:solidFill>
                          <a:latin typeface="+mj-ea"/>
                          <a:ea typeface="+mn-ea"/>
                          <a:cs typeface="+mn-cs"/>
                        </a:rPr>
                        <a:t>2023-08-08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</a:t>
                      </a: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533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GUI</a:t>
                      </a: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로 시스템 기능 구현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2023-08-03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2023-08-08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9366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GUI</a:t>
                      </a:r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로 관리자 기능 구현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2023-08-03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2023-08-08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733971"/>
                  </a:ext>
                </a:extLst>
              </a:tr>
              <a:tr h="335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테스트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단위테스트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2023-08-08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2023-08-08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96698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통합테스트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2023-08-08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2023-08-09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938140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코드리뷰 및 피드백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2023-08-08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2023-08-09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90486"/>
                  </a:ext>
                </a:extLst>
              </a:tr>
              <a:tr h="33535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발표</a:t>
                      </a:r>
                      <a:endParaRPr lang="en-US" altLang="ko-KR" sz="11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및</a:t>
                      </a:r>
                      <a:endParaRPr lang="en-US" altLang="ko-KR" sz="11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10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수정 보완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발표문서 작성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2023-08-09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2023-08-10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78288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리허설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2023-08-10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2023-08-10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337611"/>
                  </a:ext>
                </a:extLst>
              </a:tr>
              <a:tr h="3353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>
                        <a:solidFill>
                          <a:srgbClr val="113947"/>
                        </a:solidFill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최종 발표 및 피드백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완료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2023-08-11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rgbClr val="113947"/>
                          </a:solidFill>
                          <a:latin typeface="+mj-ea"/>
                          <a:ea typeface="+mj-ea"/>
                        </a:rPr>
                        <a:t>2023-08-11</a:t>
                      </a:r>
                      <a:endParaRPr lang="ko-KR" altLang="en-US" sz="105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3947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100%</a:t>
                      </a:r>
                      <a:endParaRPr kumimoji="0" lang="ko-KR" altLang="en-US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3947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rgbClr val="113947"/>
                        </a:solidFill>
                        <a:latin typeface="+mj-ea"/>
                        <a:ea typeface="+mj-ea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16098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825CE3-DC27-4090-BB70-7CAC1957CAE9}"/>
              </a:ext>
            </a:extLst>
          </p:cNvPr>
          <p:cNvCxnSpPr/>
          <p:nvPr/>
        </p:nvCxnSpPr>
        <p:spPr>
          <a:xfrm>
            <a:off x="11005823" y="148703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4B11FD-A53A-43E8-9BC1-5BCF7302916B}"/>
              </a:ext>
            </a:extLst>
          </p:cNvPr>
          <p:cNvSpPr txBox="1"/>
          <p:nvPr/>
        </p:nvSpPr>
        <p:spPr>
          <a:xfrm>
            <a:off x="11365863" y="17898"/>
            <a:ext cx="74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진행상황</a:t>
            </a:r>
            <a:endParaRPr lang="ko-KR" altLang="en-US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B5274-95B4-4DCE-8377-F2EF789BFFEC}"/>
              </a:ext>
            </a:extLst>
          </p:cNvPr>
          <p:cNvSpPr txBox="1"/>
          <p:nvPr/>
        </p:nvSpPr>
        <p:spPr>
          <a:xfrm>
            <a:off x="11379142" y="20426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계획</a:t>
            </a:r>
            <a:endParaRPr lang="ko-KR" altLang="en-US" sz="11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3DCC3B-6F6D-425A-8303-E9C045FB1F1E}"/>
              </a:ext>
            </a:extLst>
          </p:cNvPr>
          <p:cNvSpPr/>
          <p:nvPr/>
        </p:nvSpPr>
        <p:spPr>
          <a:xfrm>
            <a:off x="11037357" y="247311"/>
            <a:ext cx="277033" cy="202246"/>
          </a:xfrm>
          <a:prstGeom prst="rect">
            <a:avLst/>
          </a:prstGeom>
          <a:solidFill>
            <a:srgbClr val="FBE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D1ABC8-E3AE-4710-9376-213797EA9349}"/>
              </a:ext>
            </a:extLst>
          </p:cNvPr>
          <p:cNvCxnSpPr>
            <a:cxnSpLocks/>
          </p:cNvCxnSpPr>
          <p:nvPr/>
        </p:nvCxnSpPr>
        <p:spPr>
          <a:xfrm>
            <a:off x="8198086" y="1412776"/>
            <a:ext cx="5622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94D7C5B-16A3-4EE7-BAE0-135AEB6FFBD2}"/>
              </a:ext>
            </a:extLst>
          </p:cNvPr>
          <p:cNvCxnSpPr>
            <a:cxnSpLocks/>
          </p:cNvCxnSpPr>
          <p:nvPr/>
        </p:nvCxnSpPr>
        <p:spPr>
          <a:xfrm>
            <a:off x="8544960" y="1772816"/>
            <a:ext cx="7553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65030CD-293C-40EF-98DC-BA5950D59B7A}"/>
              </a:ext>
            </a:extLst>
          </p:cNvPr>
          <p:cNvCxnSpPr>
            <a:cxnSpLocks/>
          </p:cNvCxnSpPr>
          <p:nvPr/>
        </p:nvCxnSpPr>
        <p:spPr>
          <a:xfrm>
            <a:off x="8544272" y="2060848"/>
            <a:ext cx="7560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1E4156-ED4E-4653-AA71-6470C9EF752B}"/>
              </a:ext>
            </a:extLst>
          </p:cNvPr>
          <p:cNvCxnSpPr>
            <a:cxnSpLocks/>
          </p:cNvCxnSpPr>
          <p:nvPr/>
        </p:nvCxnSpPr>
        <p:spPr>
          <a:xfrm>
            <a:off x="8940316" y="2420888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86357E-D2D4-4799-A262-BE2E22BA35CE}"/>
              </a:ext>
            </a:extLst>
          </p:cNvPr>
          <p:cNvCxnSpPr>
            <a:cxnSpLocks/>
          </p:cNvCxnSpPr>
          <p:nvPr/>
        </p:nvCxnSpPr>
        <p:spPr>
          <a:xfrm>
            <a:off x="8940316" y="2780928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740C1DD-948B-4210-9AFD-731540F82E31}"/>
              </a:ext>
            </a:extLst>
          </p:cNvPr>
          <p:cNvCxnSpPr>
            <a:cxnSpLocks/>
          </p:cNvCxnSpPr>
          <p:nvPr/>
        </p:nvCxnSpPr>
        <p:spPr>
          <a:xfrm>
            <a:off x="9300356" y="3437768"/>
            <a:ext cx="1332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660F91-1D26-4177-9155-2E2D11EDCE08}"/>
              </a:ext>
            </a:extLst>
          </p:cNvPr>
          <p:cNvCxnSpPr>
            <a:cxnSpLocks/>
          </p:cNvCxnSpPr>
          <p:nvPr/>
        </p:nvCxnSpPr>
        <p:spPr>
          <a:xfrm>
            <a:off x="9300356" y="3717032"/>
            <a:ext cx="14761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9FBFA79-526A-4EA5-96E9-7EF04E54DD98}"/>
              </a:ext>
            </a:extLst>
          </p:cNvPr>
          <p:cNvCxnSpPr>
            <a:cxnSpLocks/>
          </p:cNvCxnSpPr>
          <p:nvPr/>
        </p:nvCxnSpPr>
        <p:spPr>
          <a:xfrm>
            <a:off x="9300356" y="3105343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5476778-222C-461C-AB39-DCD6BC923939}"/>
              </a:ext>
            </a:extLst>
          </p:cNvPr>
          <p:cNvCxnSpPr>
            <a:cxnSpLocks/>
          </p:cNvCxnSpPr>
          <p:nvPr/>
        </p:nvCxnSpPr>
        <p:spPr>
          <a:xfrm>
            <a:off x="9300356" y="4077072"/>
            <a:ext cx="14761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1EC5EB-6CCC-4160-A81D-345A69520260}"/>
              </a:ext>
            </a:extLst>
          </p:cNvPr>
          <p:cNvCxnSpPr>
            <a:cxnSpLocks/>
          </p:cNvCxnSpPr>
          <p:nvPr/>
        </p:nvCxnSpPr>
        <p:spPr>
          <a:xfrm>
            <a:off x="10380476" y="4437112"/>
            <a:ext cx="3960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7D554B2-0FC7-4836-8ED9-17FF7AD0327A}"/>
              </a:ext>
            </a:extLst>
          </p:cNvPr>
          <p:cNvCxnSpPr>
            <a:cxnSpLocks/>
          </p:cNvCxnSpPr>
          <p:nvPr/>
        </p:nvCxnSpPr>
        <p:spPr>
          <a:xfrm>
            <a:off x="10380476" y="4725144"/>
            <a:ext cx="7560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918F3E7-B269-40EA-B4FD-A52EE6AD5E71}"/>
              </a:ext>
            </a:extLst>
          </p:cNvPr>
          <p:cNvCxnSpPr>
            <a:cxnSpLocks/>
          </p:cNvCxnSpPr>
          <p:nvPr/>
        </p:nvCxnSpPr>
        <p:spPr>
          <a:xfrm>
            <a:off x="10758518" y="5445224"/>
            <a:ext cx="7380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FE7A441-2A21-4DE8-B10E-61E9B9A8F0D0}"/>
              </a:ext>
            </a:extLst>
          </p:cNvPr>
          <p:cNvCxnSpPr>
            <a:cxnSpLocks/>
          </p:cNvCxnSpPr>
          <p:nvPr/>
        </p:nvCxnSpPr>
        <p:spPr>
          <a:xfrm>
            <a:off x="11136560" y="5733256"/>
            <a:ext cx="360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D15A7F2-01E8-4F72-9135-7418CF63EDFB}"/>
              </a:ext>
            </a:extLst>
          </p:cNvPr>
          <p:cNvCxnSpPr>
            <a:cxnSpLocks/>
          </p:cNvCxnSpPr>
          <p:nvPr/>
        </p:nvCxnSpPr>
        <p:spPr>
          <a:xfrm>
            <a:off x="11496600" y="6093296"/>
            <a:ext cx="3493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AAC6BEF-7BAF-4A2E-A976-5E97AD4809C1}"/>
              </a:ext>
            </a:extLst>
          </p:cNvPr>
          <p:cNvCxnSpPr>
            <a:cxnSpLocks/>
          </p:cNvCxnSpPr>
          <p:nvPr/>
        </p:nvCxnSpPr>
        <p:spPr>
          <a:xfrm>
            <a:off x="10380476" y="5085184"/>
            <a:ext cx="7560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D5E8889-FDAB-4318-82A7-48028AEBFD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3" b="81767"/>
          <a:stretch/>
        </p:blipFill>
        <p:spPr>
          <a:xfrm>
            <a:off x="0" y="1196236"/>
            <a:ext cx="12192000" cy="5417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312E34-72BD-4CE9-BB95-D80D8FB8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83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1BDAF-C3BA-49AB-ADC5-5B36C29B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B7455-49AD-4080-9497-FCFDB2B8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9788F3-96B2-41D3-93DE-3C86A081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DA2A89-AF8F-4040-BF88-E3812AB3B1AD}"/>
              </a:ext>
            </a:extLst>
          </p:cNvPr>
          <p:cNvSpPr/>
          <p:nvPr/>
        </p:nvSpPr>
        <p:spPr>
          <a:xfrm>
            <a:off x="2639616" y="256490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ECF0E-743A-42B7-BDAD-54C44D23905B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2E2F5B-7E22-4B75-B3B4-7CEA1637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92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4776C-BE09-42D1-B324-1E96CF41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5F005-4953-4625-BA56-6E872382F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EC0227-99C0-44A5-92F5-CBFE30D8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1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86B71D2-05F8-49D9-8968-FEC39129F2AA}"/>
              </a:ext>
            </a:extLst>
          </p:cNvPr>
          <p:cNvSpPr/>
          <p:nvPr/>
        </p:nvSpPr>
        <p:spPr>
          <a:xfrm>
            <a:off x="10958114" y="629902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E7981-1E6E-4B55-A6A1-0B48CF34D60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890A82-3E6D-4F65-B0B7-D71A9214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26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252CD-40F0-45B4-B1B6-76A8013E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3C5F6-F281-4AE2-B339-4215BCE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D206D5-4EE5-4281-9343-E3C96908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05" y="4756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39D61F-9951-4749-BDC1-76F4BBE3EA63}"/>
              </a:ext>
            </a:extLst>
          </p:cNvPr>
          <p:cNvSpPr/>
          <p:nvPr/>
        </p:nvSpPr>
        <p:spPr>
          <a:xfrm>
            <a:off x="10976115" y="632638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666C2-728D-4DB2-A86C-B44DD9AB9A1E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A7BD0C9-3177-4D1A-BE29-217BC5D2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F898E-0DFD-417B-99DB-013B298E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056-B812-4A1A-A47B-3F6AC8013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5CA7D0-C71B-472F-9725-4162101F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2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BBE618-0DC3-4782-9C0F-0CB63CC5C592}"/>
              </a:ext>
            </a:extLst>
          </p:cNvPr>
          <p:cNvSpPr/>
          <p:nvPr/>
        </p:nvSpPr>
        <p:spPr>
          <a:xfrm>
            <a:off x="9718304" y="267449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AA7045-A034-4D1A-96BA-4D8CE98592EC}"/>
              </a:ext>
            </a:extLst>
          </p:cNvPr>
          <p:cNvSpPr/>
          <p:nvPr/>
        </p:nvSpPr>
        <p:spPr>
          <a:xfrm>
            <a:off x="9708926" y="185086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E1951D-8CEA-4D4F-9003-EF188D09508E}"/>
              </a:ext>
            </a:extLst>
          </p:cNvPr>
          <p:cNvSpPr/>
          <p:nvPr/>
        </p:nvSpPr>
        <p:spPr>
          <a:xfrm>
            <a:off x="10986314" y="634397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209FAE-F7AF-4A66-A3D0-E6D88777AAEE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E01AE-F5CC-4DC9-BE71-4DE33B85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873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ADBEE-0A64-4469-B567-66E18285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60BF00-A175-4A56-93D5-C124732CA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B3BA69-A182-4BEB-B444-FDC5664B8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03CD821-0F46-4671-916D-E7B036306F24}"/>
              </a:ext>
            </a:extLst>
          </p:cNvPr>
          <p:cNvSpPr/>
          <p:nvPr/>
        </p:nvSpPr>
        <p:spPr>
          <a:xfrm>
            <a:off x="10965626" y="631134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CF5EE-13D5-42CC-8FB8-BB8266102339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1BD6BF-AD86-4AEB-B44C-052548CE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12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08766-BAF7-4111-98BD-791FF280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5A9A5C-F31F-4DC5-882D-A01BACA12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B49906-94EE-4EB0-8EDE-8F3C6509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" y="661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7E489B-0FCA-4EDF-AF4B-D14A50AD6485}"/>
              </a:ext>
            </a:extLst>
          </p:cNvPr>
          <p:cNvSpPr/>
          <p:nvPr/>
        </p:nvSpPr>
        <p:spPr>
          <a:xfrm>
            <a:off x="11020744" y="6309954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C1F10-CD4B-48B1-8366-427A231FED59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12D437-D5A7-4868-915E-CAF6DB86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1093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49880-CCBD-4166-9CEB-5128030F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345814-F679-4530-B3CF-136F61BE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1AFD86-1DD7-4522-9303-9E1E0D27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362687F-2437-443E-A245-8AE0B4C324EC}"/>
              </a:ext>
            </a:extLst>
          </p:cNvPr>
          <p:cNvSpPr/>
          <p:nvPr/>
        </p:nvSpPr>
        <p:spPr>
          <a:xfrm>
            <a:off x="11032790" y="631190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9D9CB-EB32-428B-BFCE-AAF4C10BA02A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5B9AC2-37D3-4132-9DF9-F42CAB61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48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0BDBE-B413-4143-9579-A14428167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F811E-1312-4CE6-8E6D-2811A7E18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638EE-219F-49F0-A73B-19931AD2B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" y="0"/>
            <a:ext cx="1216468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19A8F-CB70-4BA2-9A41-54257C1A4D79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대출받기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072E5FA-009E-435F-9863-9F8570AC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353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6D42D4-222B-407E-8CF0-DFD9C0A3B01A}"/>
              </a:ext>
            </a:extLst>
          </p:cNvPr>
          <p:cNvSpPr/>
          <p:nvPr/>
        </p:nvSpPr>
        <p:spPr>
          <a:xfrm>
            <a:off x="2927648" y="487971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0855A-9B00-4C96-A273-CFE94173AC52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70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1BDAF-C3BA-49AB-ADC5-5B36C29B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6B7455-49AD-4080-9497-FCFDB2B8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9788F3-96B2-41D3-93DE-3C86A081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DA2A89-AF8F-4040-BF88-E3812AB3B1AD}"/>
              </a:ext>
            </a:extLst>
          </p:cNvPr>
          <p:cNvSpPr/>
          <p:nvPr/>
        </p:nvSpPr>
        <p:spPr>
          <a:xfrm>
            <a:off x="8544272" y="256958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ABDEE-49FA-4289-9992-6983E03C44C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040C09-B977-4F04-9FDF-18CE9464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1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BF52B3-A51F-4648-A79C-B7C333CACBF6}"/>
              </a:ext>
            </a:extLst>
          </p:cNvPr>
          <p:cNvSpPr/>
          <p:nvPr/>
        </p:nvSpPr>
        <p:spPr>
          <a:xfrm>
            <a:off x="401340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4569D6-D9B9-4328-BF75-7FAD97B24B61}"/>
              </a:ext>
            </a:extLst>
          </p:cNvPr>
          <p:cNvSpPr/>
          <p:nvPr/>
        </p:nvSpPr>
        <p:spPr>
          <a:xfrm>
            <a:off x="551447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488304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100000">
                      <a:prstClr val="white">
                        <a:lumMod val="75000"/>
                      </a:prstClr>
                    </a:gs>
                    <a:gs pos="69000">
                      <a:prstClr val="white">
                        <a:lumMod val="85000"/>
                      </a:prstClr>
                    </a:gs>
                    <a:gs pos="26000">
                      <a:prstClr val="white"/>
                    </a:gs>
                    <a:gs pos="41000">
                      <a:prstClr val="white">
                        <a:lumMod val="95000"/>
                      </a:prst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02</a:t>
            </a:r>
            <a:endParaRPr kumimoji="0" lang="ko-KR" altLang="en-US" sz="9600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100000">
                    <a:prstClr val="white">
                      <a:lumMod val="75000"/>
                    </a:prstClr>
                  </a:gs>
                  <a:gs pos="69000">
                    <a:prstClr val="white">
                      <a:lumMod val="85000"/>
                    </a:prstClr>
                  </a:gs>
                  <a:gs pos="26000">
                    <a:prstClr val="white"/>
                  </a:gs>
                  <a:gs pos="41000">
                    <a:prstClr val="white">
                      <a:lumMod val="95000"/>
                    </a:prstClr>
                  </a:gs>
                </a:gsLst>
                <a:lin ang="16200000" scaled="1"/>
                <a:tileRect/>
              </a:gra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183644"/>
            <a:ext cx="57579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latinLnBrk="0"/>
            <a:r>
              <a:rPr kumimoji="0" lang="en-US" altLang="ko-KR" sz="4400" b="1" i="0" u="none" strike="noStrike" kern="1200" cap="none" spc="0" normalizeH="0" baseline="0" noProof="0">
                <a:ln>
                  <a:noFill/>
                </a:ln>
                <a:blipFill>
                  <a:blip r:embed="rId2"/>
                  <a:stretch>
                    <a:fillRect/>
                  </a:stretch>
                </a:blip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Software Requirements Specification</a:t>
            </a:r>
            <a:endParaRPr kumimoji="0" lang="ko-KR" altLang="en-US" sz="4400" b="1" i="0" u="none" strike="noStrike" kern="1200" cap="none" spc="0" normalizeH="0" baseline="0" noProof="0">
              <a:ln>
                <a:noFill/>
              </a:ln>
              <a:blipFill>
                <a:blip r:embed="rId2"/>
                <a:stretch>
                  <a:fillRect/>
                </a:stretch>
              </a:blip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7" y="277141"/>
            <a:ext cx="566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 defTabSz="457200" latinLnBrk="0">
              <a:defRPr/>
            </a:pPr>
            <a:r>
              <a:rPr lang="ko-KR" altLang="en-US" sz="1050" b="1" dirty="0">
                <a:solidFill>
                  <a:srgbClr val="113947"/>
                </a:solidFill>
                <a:latin typeface="+mn-ea"/>
              </a:rPr>
              <a:t>요구사항 목록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    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|     </a:t>
            </a:r>
            <a:r>
              <a:rPr lang="ko-KR" altLang="en-US" sz="1050" b="1" dirty="0">
                <a:solidFill>
                  <a:srgbClr val="113947"/>
                </a:solidFill>
                <a:latin typeface="+mn-ea"/>
              </a:rPr>
              <a:t>정보구조도 및 흐름도     </a:t>
            </a:r>
            <a:r>
              <a:rPr lang="en-US" altLang="ko-KR" sz="1050" b="1" dirty="0">
                <a:solidFill>
                  <a:srgbClr val="113947"/>
                </a:solidFill>
                <a:latin typeface="+mn-ea"/>
              </a:rPr>
              <a:t>|</a:t>
            </a:r>
            <a:r>
              <a:rPr lang="ko-KR" altLang="en-US" sz="1050" b="1" dirty="0">
                <a:solidFill>
                  <a:srgbClr val="113947"/>
                </a:solidFill>
                <a:latin typeface="+mn-ea"/>
              </a:rPr>
              <a:t>    </a:t>
            </a:r>
            <a:r>
              <a:rPr lang="en-US" altLang="ko-KR" sz="1050" b="1" dirty="0">
                <a:solidFill>
                  <a:srgbClr val="113947"/>
                </a:solidFill>
                <a:latin typeface="+mn-ea"/>
              </a:rPr>
              <a:t>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+mn-ea"/>
                <a:cs typeface="+mn-cs"/>
              </a:rPr>
              <a:t>기능정의 목록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422555" y="3367881"/>
            <a:ext cx="44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은행 입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출금 관리를 위한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JAVA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113947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프로그램 개발</a:t>
            </a: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solidFill>
                <a:srgbClr val="113947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EF220A-47B7-4280-9E55-1A7ECE9BCE0D}"/>
              </a:ext>
            </a:extLst>
          </p:cNvPr>
          <p:cNvSpPr/>
          <p:nvPr/>
        </p:nvSpPr>
        <p:spPr>
          <a:xfrm>
            <a:off x="2282230" y="3861048"/>
            <a:ext cx="1728192" cy="20162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>
              <a:schemeClr val="bg1">
                <a:lumMod val="9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EEBB953-5948-4BD6-A20B-5096FA5233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8" y="4076161"/>
            <a:ext cx="378000" cy="37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9A857B-D72E-4C57-B0EB-A815BC4BBACB}"/>
              </a:ext>
            </a:extLst>
          </p:cNvPr>
          <p:cNvSpPr txBox="1"/>
          <p:nvPr/>
        </p:nvSpPr>
        <p:spPr>
          <a:xfrm>
            <a:off x="550013" y="4653136"/>
            <a:ext cx="17281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Requirements List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사용자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관리자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9BC093-7716-4BA8-902E-3F4AE57A9179}"/>
              </a:ext>
            </a:extLst>
          </p:cNvPr>
          <p:cNvSpPr txBox="1"/>
          <p:nvPr/>
        </p:nvSpPr>
        <p:spPr>
          <a:xfrm>
            <a:off x="4010423" y="4456329"/>
            <a:ext cx="172819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Functional Specification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사용자 </a:t>
            </a:r>
            <a:endParaRPr lang="en-US" altLang="ko-KR" sz="1000" b="1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관리자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시스템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D545F12-0A71-4B58-95BC-208D33CBA2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38" y="1124744"/>
            <a:ext cx="5323722" cy="4752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F6F413-AAA5-4D06-8E58-60466A0047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00" y="4096786"/>
            <a:ext cx="381128" cy="3811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07CE78-912F-4C95-B7F6-C42ABD8520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45" y="4096786"/>
            <a:ext cx="426977" cy="42697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574D6-B142-4B9C-889E-64E733730D75}"/>
              </a:ext>
            </a:extLst>
          </p:cNvPr>
          <p:cNvSpPr/>
          <p:nvPr/>
        </p:nvSpPr>
        <p:spPr>
          <a:xfrm>
            <a:off x="2319647" y="4660304"/>
            <a:ext cx="1429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</a:rPr>
              <a:t>IA · Flow Chart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754B77E-4643-473B-BCDA-C71544B65A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25" y="4101479"/>
            <a:ext cx="426977" cy="4269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B26C401-18DB-4B00-B5F2-81EDE1B7694B}"/>
              </a:ext>
            </a:extLst>
          </p:cNvPr>
          <p:cNvSpPr txBox="1"/>
          <p:nvPr/>
        </p:nvSpPr>
        <p:spPr>
          <a:xfrm>
            <a:off x="2278206" y="5107250"/>
            <a:ext cx="1729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>
                <a:solidFill>
                  <a:prstClr val="white">
                    <a:lumMod val="50000"/>
                  </a:prstClr>
                </a:solidFill>
                <a:latin typeface="Calibri" panose="020F0502020204030204"/>
                <a:ea typeface="맑은 고딕" panose="020B0503020000020004" pitchFamily="50" charset="-127"/>
              </a:rPr>
              <a:t>정보구조도</a:t>
            </a:r>
            <a:endParaRPr lang="en-US" altLang="ko-KR" sz="1000" b="1">
              <a:solidFill>
                <a:prstClr val="white">
                  <a:lumMod val="50000"/>
                </a:prstClr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흐름도</a:t>
            </a:r>
            <a:endParaRPr kumimoji="0" lang="en-US" altLang="ko-KR" sz="1000" b="1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052C6B-A693-41BC-8AB7-88F9AACF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67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17E56-75D9-492E-9558-35B40031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DD5A3F-864B-4993-A54A-A7DB607E6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3A851B-178D-4713-B688-D7661AB7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64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E29E01F-8116-4F98-A97E-81F6A740D035}"/>
              </a:ext>
            </a:extLst>
          </p:cNvPr>
          <p:cNvSpPr/>
          <p:nvPr/>
        </p:nvSpPr>
        <p:spPr>
          <a:xfrm>
            <a:off x="10983166" y="627618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6BA2F8-42FB-42D8-8063-D9BC0D310A9F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916EAB-A2F5-46C2-B84C-87BBB938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709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1F2BE-DD42-4CFA-8C78-B83CFEC4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E228C-1D97-41D0-B4CE-0C07B4F2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83F8EE-8041-43A1-A29B-C75C07A2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FC64660-172D-46E0-8EA4-E83CDA83830E}"/>
              </a:ext>
            </a:extLst>
          </p:cNvPr>
          <p:cNvSpPr/>
          <p:nvPr/>
        </p:nvSpPr>
        <p:spPr>
          <a:xfrm>
            <a:off x="1781750" y="182668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9834-CA3D-427D-A8B9-4C096B836E87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590DA1D-3460-4480-89BB-C9D5F8F0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697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E1D57-EF14-498F-B02B-C3A498A2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A8AAF-B71D-4D36-B49B-15B9323E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F88615-1348-4615-809B-7AE019C0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74BB59-DF0B-4F6B-AF16-1DD6D114D5D6}"/>
              </a:ext>
            </a:extLst>
          </p:cNvPr>
          <p:cNvSpPr/>
          <p:nvPr/>
        </p:nvSpPr>
        <p:spPr>
          <a:xfrm>
            <a:off x="10998840" y="6313389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42369-52F8-4DA2-8FE2-009ED7B7B54C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426205-124C-4CB8-8047-87F9C49FF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055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DE025-13F7-4755-995F-F96337B9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CDCCF-F620-4844-8A29-8A7556C88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0F3EE6-9D02-41EE-BF85-7E35A8D4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481446-61E9-4581-9FAE-041B1E6BB32F}"/>
              </a:ext>
            </a:extLst>
          </p:cNvPr>
          <p:cNvSpPr/>
          <p:nvPr/>
        </p:nvSpPr>
        <p:spPr>
          <a:xfrm>
            <a:off x="11002294" y="631950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F08E4-DD3E-4C5A-899D-46B06F143EB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0E4E4A-9362-4551-B195-B22E427F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288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8B82-A65E-4DE5-887B-0D10DE3C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A1B7B2-9417-45DB-BAAA-B6336D60F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C67713-2846-440D-8BE2-EBF55CF1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15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F0861D-AC31-447B-842D-E30D03A3A810}"/>
              </a:ext>
            </a:extLst>
          </p:cNvPr>
          <p:cNvSpPr/>
          <p:nvPr/>
        </p:nvSpPr>
        <p:spPr>
          <a:xfrm>
            <a:off x="11127554" y="6299028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910A8-5AE2-4795-A1D6-7DB02FE867DF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651AEC-2FDD-4E10-BE37-0D99B384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383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53908-06E6-4557-AFFE-239FC84E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3D54BF-D778-4B74-BC49-A8C8665C1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B36572-A717-4D81-9BD0-EE2A2762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" y="27384"/>
            <a:ext cx="121816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F27A0F-87C9-4182-A2E4-3237E59644F5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신용대출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대출금 상환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31E7580-1AEE-4DF1-B8A2-0A5AE898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845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8082606" y="1628800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968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22E79D-B0E9-4537-A058-C4ABF71DD5B2}"/>
              </a:ext>
            </a:extLst>
          </p:cNvPr>
          <p:cNvSpPr/>
          <p:nvPr/>
        </p:nvSpPr>
        <p:spPr>
          <a:xfrm>
            <a:off x="3884695" y="139387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D59691-C166-4ECE-A533-1B89764C24AB}"/>
              </a:ext>
            </a:extLst>
          </p:cNvPr>
          <p:cNvSpPr/>
          <p:nvPr/>
        </p:nvSpPr>
        <p:spPr>
          <a:xfrm>
            <a:off x="4035697" y="290388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추천드릴 예금을 선별 중 입니다</a:t>
            </a:r>
            <a:r>
              <a:rPr lang="en-US" altLang="ko-KR" sz="1246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99811-631D-4AD0-8720-B4939486A9E5}"/>
              </a:ext>
            </a:extLst>
          </p:cNvPr>
          <p:cNvSpPr/>
          <p:nvPr/>
        </p:nvSpPr>
        <p:spPr>
          <a:xfrm>
            <a:off x="3880339" y="3985095"/>
            <a:ext cx="4431323" cy="250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73983E-E8C0-4547-8A58-D689188CA5A7}"/>
              </a:ext>
            </a:extLst>
          </p:cNvPr>
          <p:cNvSpPr/>
          <p:nvPr/>
        </p:nvSpPr>
        <p:spPr>
          <a:xfrm>
            <a:off x="4031341" y="4136096"/>
            <a:ext cx="4129319" cy="2206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46" dirty="0">
                <a:solidFill>
                  <a:schemeClr val="tx1"/>
                </a:solidFill>
              </a:rPr>
              <a:t>추천 예금 목록</a:t>
            </a:r>
            <a:endParaRPr lang="en-US" altLang="ko-KR" sz="1246" dirty="0">
              <a:solidFill>
                <a:schemeClr val="tx1"/>
              </a:solidFill>
            </a:endParaRPr>
          </a:p>
          <a:p>
            <a:pPr algn="ctr"/>
            <a:endParaRPr lang="en-US" altLang="ko-KR" sz="1246" dirty="0">
              <a:solidFill>
                <a:schemeClr val="tx1"/>
              </a:solidFill>
            </a:endParaRPr>
          </a:p>
          <a:p>
            <a:pPr marL="237390" indent="-237390">
              <a:buAutoNum type="arabicPeriod"/>
            </a:pPr>
            <a:r>
              <a:rPr lang="en-US" altLang="ko-KR" sz="1246" dirty="0">
                <a:solidFill>
                  <a:schemeClr val="tx1"/>
                </a:solidFill>
              </a:rPr>
              <a:t>~~~</a:t>
            </a:r>
          </a:p>
          <a:p>
            <a:pPr marL="237390" indent="-237390">
              <a:buAutoNum type="arabicPeriod"/>
            </a:pPr>
            <a:r>
              <a:rPr lang="en-US" altLang="ko-KR" sz="1246" dirty="0">
                <a:solidFill>
                  <a:schemeClr val="tx1"/>
                </a:solidFill>
              </a:rPr>
              <a:t>~~~~</a:t>
            </a:r>
          </a:p>
          <a:p>
            <a:pPr marL="237390" indent="-237390">
              <a:buAutoNum type="arabicPeriod"/>
            </a:pPr>
            <a:r>
              <a:rPr lang="en-US" altLang="ko-KR" sz="1246" dirty="0">
                <a:solidFill>
                  <a:schemeClr val="tx1"/>
                </a:solidFill>
              </a:rPr>
              <a:t>~~~~~</a:t>
            </a:r>
          </a:p>
          <a:p>
            <a:pPr marL="237390" indent="-237390">
              <a:buAutoNum type="arabicPeriod"/>
            </a:pPr>
            <a:r>
              <a:rPr lang="en-US" altLang="ko-KR" sz="1246" dirty="0">
                <a:solidFill>
                  <a:schemeClr val="tx1"/>
                </a:solidFill>
              </a:rPr>
              <a:t>~~~~~~</a:t>
            </a:r>
          </a:p>
          <a:p>
            <a:endParaRPr lang="en-US" altLang="ko-KR" sz="1246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B49C9F-3191-49E6-8EEC-511F0537FA9C}"/>
              </a:ext>
            </a:extLst>
          </p:cNvPr>
          <p:cNvSpPr txBox="1"/>
          <p:nvPr/>
        </p:nvSpPr>
        <p:spPr>
          <a:xfrm>
            <a:off x="4147012" y="2264791"/>
            <a:ext cx="580836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3E374-4733-4868-A275-CF9BAFB094DD}"/>
              </a:ext>
            </a:extLst>
          </p:cNvPr>
          <p:cNvSpPr txBox="1"/>
          <p:nvPr/>
        </p:nvSpPr>
        <p:spPr>
          <a:xfrm>
            <a:off x="4119245" y="6076958"/>
            <a:ext cx="554157" cy="284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46" dirty="0"/>
              <a:t>취소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85B37-E8E6-44E5-A74B-9EE6BD692FA9}"/>
              </a:ext>
            </a:extLst>
          </p:cNvPr>
          <p:cNvSpPr txBox="1"/>
          <p:nvPr/>
        </p:nvSpPr>
        <p:spPr>
          <a:xfrm>
            <a:off x="7407650" y="6055650"/>
            <a:ext cx="554157" cy="3054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385" dirty="0"/>
              <a:t>확인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109F35-EFA2-4ABE-990A-94C8A497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9"/>
            <a:ext cx="12192000" cy="683838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CB14D35-892A-4C13-BFB4-122CC2D217E2}"/>
              </a:ext>
            </a:extLst>
          </p:cNvPr>
          <p:cNvSpPr/>
          <p:nvPr/>
        </p:nvSpPr>
        <p:spPr>
          <a:xfrm>
            <a:off x="2605186" y="265881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F5A56-F97F-4945-A2BC-9D8245EE562A}"/>
              </a:ext>
            </a:extLst>
          </p:cNvPr>
          <p:cNvSpPr txBox="1"/>
          <p:nvPr/>
        </p:nvSpPr>
        <p:spPr>
          <a:xfrm>
            <a:off x="6210" y="116632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1718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3E22C-76B3-456E-803D-E4442252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75266-4B87-44D0-BC19-CDD4F1C74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8F5D1C-83C8-42F2-9A16-0DD4A1C9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-20077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6D4092-E655-4AE4-B282-032D1CE48895}"/>
              </a:ext>
            </a:extLst>
          </p:cNvPr>
          <p:cNvSpPr/>
          <p:nvPr/>
        </p:nvSpPr>
        <p:spPr>
          <a:xfrm>
            <a:off x="11002719" y="627946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56CA5-EF52-4C27-BE91-24E17C174E29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5889DB-6CA3-4C02-AB69-0B53ED98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4210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C2677-1894-493F-9C90-DC640C46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195A0D-F018-4249-B9EA-5E4D3DBFF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43940-1ADE-4301-A2D1-286803A4E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" y="0"/>
            <a:ext cx="121816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094A1-4FCA-4B41-963C-0B564BF48257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E390C95-0DAC-4AAB-ADCA-D56BCFFA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DBCC2AB-497F-435D-BD8F-4933F729A441}"/>
              </a:ext>
            </a:extLst>
          </p:cNvPr>
          <p:cNvSpPr/>
          <p:nvPr/>
        </p:nvSpPr>
        <p:spPr>
          <a:xfrm>
            <a:off x="7058231" y="1854821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04F446D-0D2D-4908-9593-3BE76C06C6A0}"/>
              </a:ext>
            </a:extLst>
          </p:cNvPr>
          <p:cNvSpPr/>
          <p:nvPr/>
        </p:nvSpPr>
        <p:spPr>
          <a:xfrm>
            <a:off x="1462308" y="1854821"/>
            <a:ext cx="3414811" cy="4191000"/>
          </a:xfrm>
          <a:prstGeom prst="roundRect">
            <a:avLst/>
          </a:prstGeom>
          <a:noFill/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C3C4BD-963C-4F35-806A-77CC4F008970}"/>
              </a:ext>
            </a:extLst>
          </p:cNvPr>
          <p:cNvSpPr/>
          <p:nvPr/>
        </p:nvSpPr>
        <p:spPr>
          <a:xfrm>
            <a:off x="429964" y="178833"/>
            <a:ext cx="2746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01</a:t>
            </a:r>
            <a:r>
              <a:rPr lang="en-US" altLang="ko-KR" sz="100" b="1" spc="600">
                <a:solidFill>
                  <a:srgbClr val="113947"/>
                </a:solidFill>
              </a:rPr>
              <a:t> </a:t>
            </a:r>
            <a:r>
              <a:rPr lang="ko-KR" altLang="en-US" b="1" spc="600">
                <a:solidFill>
                  <a:srgbClr val="113947"/>
                </a:solidFill>
              </a:rPr>
              <a:t>요구사항 목록</a:t>
            </a:r>
            <a:endParaRPr lang="ko-KR" altLang="en-US" b="1" spc="600" dirty="0">
              <a:solidFill>
                <a:srgbClr val="113947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2B7DD4-5D00-4263-8EC8-9ABDA18FF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052" y="1022663"/>
            <a:ext cx="726182" cy="726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13033B-6244-40CA-9B46-D06E5FB5CF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21" y="1022663"/>
            <a:ext cx="726182" cy="726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803829-589F-41C2-9B23-2A05CAA40871}"/>
              </a:ext>
            </a:extLst>
          </p:cNvPr>
          <p:cNvSpPr txBox="1"/>
          <p:nvPr/>
        </p:nvSpPr>
        <p:spPr>
          <a:xfrm>
            <a:off x="2474666" y="1970397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113947"/>
                </a:solidFill>
              </a:rPr>
              <a:t>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C03C3-049D-73D8-EDE7-362C691F818B}"/>
              </a:ext>
            </a:extLst>
          </p:cNvPr>
          <p:cNvSpPr txBox="1"/>
          <p:nvPr/>
        </p:nvSpPr>
        <p:spPr>
          <a:xfrm>
            <a:off x="7789897" y="2592337"/>
            <a:ext cx="1951475" cy="2918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고객확인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고객 정보 수정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고객 추가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보유 현금 현황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현금 흐름 확인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프로그램 종료</a:t>
            </a:r>
            <a:endParaRPr lang="ko-KR" altLang="en-US" sz="14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4B511-0627-4D06-98E3-FC33D65E33F3}"/>
              </a:ext>
            </a:extLst>
          </p:cNvPr>
          <p:cNvSpPr txBox="1"/>
          <p:nvPr/>
        </p:nvSpPr>
        <p:spPr>
          <a:xfrm>
            <a:off x="2193973" y="2339729"/>
            <a:ext cx="1951475" cy="340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계좌관리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입 </a:t>
            </a:r>
            <a:r>
              <a:rPr lang="en-US" altLang="ko-KR" sz="1400" b="1">
                <a:solidFill>
                  <a:srgbClr val="113947"/>
                </a:solidFill>
                <a:latin typeface="+mj-ea"/>
                <a:ea typeface="+mj-ea"/>
              </a:rPr>
              <a:t>· </a:t>
            </a: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출금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이체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신용대출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상품 추천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우대고객 여부확인</a:t>
            </a:r>
            <a:endParaRPr lang="en-US" altLang="ko-KR" sz="1400" b="1">
              <a:solidFill>
                <a:srgbClr val="113947"/>
              </a:solidFill>
              <a:latin typeface="+mj-ea"/>
              <a:ea typeface="+mj-ea"/>
            </a:endParaRPr>
          </a:p>
          <a:p>
            <a:pPr algn="ctr">
              <a:lnSpc>
                <a:spcPct val="225000"/>
              </a:lnSpc>
            </a:pPr>
            <a:r>
              <a:rPr lang="ko-KR" altLang="en-US" sz="1400" b="1">
                <a:solidFill>
                  <a:srgbClr val="113947"/>
                </a:solidFill>
                <a:latin typeface="+mj-ea"/>
                <a:ea typeface="+mj-ea"/>
              </a:rPr>
              <a:t>우대고객 혜택</a:t>
            </a:r>
            <a:endParaRPr lang="en-US" altLang="ko-KR" sz="1400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84990-9229-4796-84C0-DE5FAA87F0AA}"/>
              </a:ext>
            </a:extLst>
          </p:cNvPr>
          <p:cNvSpPr txBox="1"/>
          <p:nvPr/>
        </p:nvSpPr>
        <p:spPr>
          <a:xfrm>
            <a:off x="8086761" y="1970397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113947"/>
                </a:solidFill>
              </a:rPr>
              <a:t>관리자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6FD8A7-10B9-4A43-9CA7-A2C39480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4545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594E9-AE5D-460F-91E6-0872D2B1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A8C09-0BC5-4D18-8573-5F16B3030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116E8E-8A6C-42DA-A2D6-F8871C818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A09929D-6A63-4A56-AA3B-0470B3151E9D}"/>
              </a:ext>
            </a:extLst>
          </p:cNvPr>
          <p:cNvSpPr/>
          <p:nvPr/>
        </p:nvSpPr>
        <p:spPr>
          <a:xfrm>
            <a:off x="2223242" y="2470592"/>
            <a:ext cx="6696744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15373-078C-4430-82E2-4DBACE6A7390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D94457-8BEA-44C4-A28F-EF3DD4FF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47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D82CB-5D3C-49B8-9333-CACDAF51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A1284-C791-4925-9975-8EABC72B4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5D3B77-29BB-4809-84CD-C029AA1B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335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D64B0F-0A1C-4CA9-BC14-4DA164C1B3C1}"/>
              </a:ext>
            </a:extLst>
          </p:cNvPr>
          <p:cNvSpPr/>
          <p:nvPr/>
        </p:nvSpPr>
        <p:spPr>
          <a:xfrm>
            <a:off x="10975537" y="6329776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E6154-DF72-427A-9410-65E73BBB4DC8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316651F-C5AA-466A-BFCE-477D0479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3540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63BD2-BC6D-49BA-9E4E-2BE2A5F08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9022B-07F1-45BA-9097-BA0CF84DF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0976E8-EE86-4589-89D4-ACFEE98A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9B5EC7-206A-4B05-9F4A-37E237C52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24" t="86971"/>
          <a:stretch/>
        </p:blipFill>
        <p:spPr>
          <a:xfrm>
            <a:off x="7422604" y="5911355"/>
            <a:ext cx="4703168" cy="8925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2EECFC5-02F3-4BDE-8772-BDD493ED799A}"/>
              </a:ext>
            </a:extLst>
          </p:cNvPr>
          <p:cNvSpPr/>
          <p:nvPr/>
        </p:nvSpPr>
        <p:spPr>
          <a:xfrm>
            <a:off x="10920536" y="627627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4C2E-D14A-42BF-A8AD-041A0F0E9CE3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상품 추천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FDCBF36-E7FD-4BAE-8F16-92456459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C816A-8EAA-435A-A9E0-E901D67A349C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4634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8132710" y="3282232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여부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162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49104B-402F-42B8-9A85-093721BD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10977242" y="631353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여부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9987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081EC4-279B-496F-BB25-A197C3C7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10977242" y="631353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여부 확인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77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8095132" y="4873037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혜택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31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99E207-F1B6-470A-80A7-66E153AE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3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10977242" y="6313531"/>
            <a:ext cx="1152128" cy="43319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4637-3769-4F73-8C17-599BAB82A961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사용자 화면 </a:t>
            </a:r>
            <a:r>
              <a:rPr lang="en-US" altLang="ko-KR" sz="1400" b="1" dirty="0">
                <a:solidFill>
                  <a:srgbClr val="113947"/>
                </a:solidFill>
              </a:rPr>
              <a:t>– </a:t>
            </a:r>
            <a:r>
              <a:rPr lang="ko-KR" altLang="en-US" sz="1400" b="1" dirty="0">
                <a:solidFill>
                  <a:srgbClr val="113947"/>
                </a:solidFill>
              </a:rPr>
              <a:t>우대고객 혜택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714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F85D7C-8C4B-4617-A0D2-B806594DD3EC}"/>
              </a:ext>
            </a:extLst>
          </p:cNvPr>
          <p:cNvSpPr txBox="1"/>
          <p:nvPr/>
        </p:nvSpPr>
        <p:spPr>
          <a:xfrm>
            <a:off x="6211" y="103128"/>
            <a:ext cx="1703512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15" b="1" dirty="0">
                <a:solidFill>
                  <a:srgbClr val="113947"/>
                </a:solidFill>
              </a:rPr>
              <a:t>사용자 화면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7078B7-9E60-49B0-A8A2-B5BABD827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40" y="904410"/>
            <a:ext cx="8976319" cy="504918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AAF545-2146-441D-A0ED-47A4BCA550E0}"/>
              </a:ext>
            </a:extLst>
          </p:cNvPr>
          <p:cNvSpPr/>
          <p:nvPr/>
        </p:nvSpPr>
        <p:spPr>
          <a:xfrm>
            <a:off x="6502170" y="4755628"/>
            <a:ext cx="72008" cy="10758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A5CA884-733C-4AD2-9C38-3B15947BFCFD}"/>
              </a:ext>
            </a:extLst>
          </p:cNvPr>
          <p:cNvSpPr/>
          <p:nvPr/>
        </p:nvSpPr>
        <p:spPr>
          <a:xfrm>
            <a:off x="6456040" y="4389117"/>
            <a:ext cx="216024" cy="2880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76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1406BC-8523-4790-9DDF-ECBB28E87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40CA86-D37D-4E77-BF62-A2420B783264}"/>
              </a:ext>
            </a:extLst>
          </p:cNvPr>
          <p:cNvSpPr txBox="1"/>
          <p:nvPr/>
        </p:nvSpPr>
        <p:spPr>
          <a:xfrm>
            <a:off x="6210" y="103128"/>
            <a:ext cx="6233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113947"/>
                </a:solidFill>
              </a:rPr>
              <a:t>관리자 화면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17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3751</Words>
  <Application>Microsoft Office PowerPoint</Application>
  <PresentationFormat>와이드스크린</PresentationFormat>
  <Paragraphs>1585</Paragraphs>
  <Slides>117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2" baseType="lpstr">
      <vt:lpstr>HY견고딕</vt:lpstr>
      <vt:lpstr>맑은 고딕</vt:lpstr>
      <vt:lpstr>Arial</vt:lpstr>
      <vt:lpstr>Calibri</vt:lpstr>
      <vt:lpstr>Office 테마</vt:lpstr>
      <vt:lpstr>은행 입·출금 관리를 위한  JAVA 프로그램 개발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은행 입·출금 관리를 위한  JAVA 프로그램 개발</dc:title>
  <dc:creator>admin</dc:creator>
  <cp:lastModifiedBy>admin</cp:lastModifiedBy>
  <cp:revision>120</cp:revision>
  <dcterms:created xsi:type="dcterms:W3CDTF">2023-08-11T01:31:06Z</dcterms:created>
  <dcterms:modified xsi:type="dcterms:W3CDTF">2023-08-18T06:46:34Z</dcterms:modified>
</cp:coreProperties>
</file>